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714" autoAdjust="0"/>
  </p:normalViewPr>
  <p:slideViewPr>
    <p:cSldViewPr>
      <p:cViewPr varScale="1">
        <p:scale>
          <a:sx n="82" d="100"/>
          <a:sy n="82" d="100"/>
        </p:scale>
        <p:origin x="-102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8" name="7 Altbilgi Yer Tutucusu"/>
          <p:cNvSpPr>
            <a:spLocks noGrp="1"/>
          </p:cNvSpPr>
          <p:nvPr>
            <p:ph type="ftr" sz="quarter" idx="11"/>
          </p:nvPr>
        </p:nvSpPr>
        <p:spPr/>
        <p:txBody>
          <a:bodyPr/>
          <a:lstStyle/>
          <a:p>
            <a:endParaRPr lang="tr-TR" dirty="0"/>
          </a:p>
        </p:txBody>
      </p:sp>
      <p:sp>
        <p:nvSpPr>
          <p:cNvPr id="9" name="8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4" name="3 Altbilgi Yer Tutucusu"/>
          <p:cNvSpPr>
            <a:spLocks noGrp="1"/>
          </p:cNvSpPr>
          <p:nvPr>
            <p:ph type="ftr" sz="quarter" idx="11"/>
          </p:nvPr>
        </p:nvSpPr>
        <p:spPr/>
        <p:txBody>
          <a:bodyPr/>
          <a:lstStyle/>
          <a:p>
            <a:endParaRPr lang="tr-TR" dirty="0"/>
          </a:p>
        </p:txBody>
      </p:sp>
      <p:sp>
        <p:nvSpPr>
          <p:cNvPr id="5" name="4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3" name="2 Altbilgi Yer Tutucusu"/>
          <p:cNvSpPr>
            <a:spLocks noGrp="1"/>
          </p:cNvSpPr>
          <p:nvPr>
            <p:ph type="ftr" sz="quarter" idx="11"/>
          </p:nvPr>
        </p:nvSpPr>
        <p:spPr/>
        <p:txBody>
          <a:bodyPr/>
          <a:lstStyle/>
          <a:p>
            <a:endParaRPr lang="tr-TR" dirty="0"/>
          </a:p>
        </p:txBody>
      </p:sp>
      <p:sp>
        <p:nvSpPr>
          <p:cNvPr id="4" name="3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dirty="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E0AB549D-4726-4478-8B61-EC8ECA57F265}" type="datetimeFigureOut">
              <a:rPr lang="tr-TR" smtClean="0"/>
              <a:pPr/>
              <a:t>24.10.2010</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AF8D888C-B265-4F5D-A29F-F2E6754E0C75}" type="slidenum">
              <a:rPr lang="tr-TR" smtClean="0"/>
              <a:pPr/>
              <a:t>‹#›</a:t>
            </a:fld>
            <a:endParaRPr lang="tr-T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6200000" scaled="0"/>
          <a:tileRect/>
        </a:gra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AB549D-4726-4478-8B61-EC8ECA57F265}" type="datetimeFigureOut">
              <a:rPr lang="tr-TR" smtClean="0"/>
              <a:pPr/>
              <a:t>24.10.2010</a:t>
            </a:fld>
            <a:endParaRPr lang="tr-TR" dirty="0"/>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dirty="0"/>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8D888C-B265-4F5D-A29F-F2E6754E0C75}" type="slidenum">
              <a:rPr lang="tr-TR" smtClean="0"/>
              <a:pPr/>
              <a:t>‹#›</a:t>
            </a:fld>
            <a:endParaRPr lang="tr-T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535039"/>
            <a:ext cx="7772400" cy="2334121"/>
          </a:xfrm>
          <a:solidFill>
            <a:schemeClr val="accent6">
              <a:lumMod val="40000"/>
              <a:lumOff val="60000"/>
            </a:schemeClr>
          </a:solidFill>
          <a:ln>
            <a:solidFill>
              <a:schemeClr val="bg1"/>
            </a:solidFill>
          </a:ln>
        </p:spPr>
        <p:style>
          <a:lnRef idx="1">
            <a:schemeClr val="accent6"/>
          </a:lnRef>
          <a:fillRef idx="2">
            <a:schemeClr val="accent6"/>
          </a:fillRef>
          <a:effectRef idx="1">
            <a:schemeClr val="accent6"/>
          </a:effectRef>
          <a:fontRef idx="minor">
            <a:schemeClr val="dk1"/>
          </a:fontRef>
        </p:style>
        <p:txBody>
          <a:bodyPr>
            <a:noAutofit/>
          </a:bodyPr>
          <a:lstStyle/>
          <a:p>
            <a:pPr algn="l"/>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ÖĞRENCİNİN </a:t>
            </a:r>
            <a:r>
              <a:rPr lang="tr-T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ADI			: Hilal</a:t>
            </a: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ÖĞRENCİNİN </a:t>
            </a:r>
            <a:r>
              <a:rPr lang="tr-T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SOYADI		: GÜRCOSKUN</a:t>
            </a: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ÖĞRENCİ </a:t>
            </a:r>
            <a:r>
              <a:rPr lang="tr-T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NUMARASI		: 105226034</a:t>
            </a: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tr-T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YAPILACAK </a:t>
            </a: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SUNUMUN </a:t>
            </a:r>
            <a:r>
              <a:rPr lang="tr-T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KONUSU	: SANATSAL </a:t>
            </a: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t>DENETİM</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Alt Başlık"/>
          <p:cNvSpPr txBox="1">
            <a:spLocks/>
          </p:cNvSpPr>
          <p:nvPr/>
        </p:nvSpPr>
        <p:spPr>
          <a:xfrm>
            <a:off x="539552" y="1340768"/>
            <a:ext cx="7848872" cy="27363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Sözcükler ve rakamlar, bir sınıfta gerçekleşen olayları açığa çıkarmada yeterli olamaz. Fotoğraflar ,video kayıtları , öğrenci çalışmalarının örnekleri,sözel ya da sayısal hesapların tamamen kaçırdığı gerçekleri farklı boyutlarda ortaya çıkarabilir.</a:t>
            </a:r>
          </a:p>
          <a:p>
            <a:pPr algn="just"/>
            <a:endParaRPr lang="tr-TR" b="1" dirty="0" smtClean="0"/>
          </a:p>
          <a:p>
            <a:pPr algn="just"/>
            <a:r>
              <a:rPr lang="tr-TR" b="1" dirty="0" smtClean="0"/>
              <a:t>* Öğretim çalışmalarının ve denetim uygulamalarının </a:t>
            </a:r>
            <a:r>
              <a:rPr lang="tr-TR" b="1" dirty="0" smtClean="0">
                <a:solidFill>
                  <a:srgbClr val="C00000"/>
                </a:solidFill>
              </a:rPr>
              <a:t>“bilimsel” </a:t>
            </a:r>
            <a:r>
              <a:rPr lang="tr-TR" b="1" dirty="0" smtClean="0"/>
              <a:t>yönelimli olması, kontrol ve kestirilebilirlik üzerine aşırı vurgu yapılmasına neden olmaktadır. Yenilik, sürpriz, yaratıcılık, kendini ifade etme,ustalık ve beklenmedik sonuçlar,sınıf yaşamının niteliği açısından aynı derecede önemlidir.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2 Alt Başlık"/>
          <p:cNvSpPr txBox="1">
            <a:spLocks/>
          </p:cNvSpPr>
          <p:nvPr/>
        </p:nvSpPr>
        <p:spPr>
          <a:xfrm>
            <a:off x="467544" y="404664"/>
            <a:ext cx="8136904" cy="50405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spcBef>
                <a:spcPct val="20000"/>
              </a:spcBef>
              <a:defRPr/>
            </a:pPr>
            <a:r>
              <a:rPr lang="tr-TR" sz="2000" b="1" dirty="0" smtClean="0"/>
              <a:t>Eisner </a:t>
            </a:r>
            <a:r>
              <a:rPr lang="tr-TR" sz="2000" b="1" dirty="0" smtClean="0">
                <a:solidFill>
                  <a:srgbClr val="C00000"/>
                </a:solidFill>
              </a:rPr>
              <a:t>“bilimsel denetimin hataları”</a:t>
            </a:r>
            <a:r>
              <a:rPr lang="tr-TR" sz="2000" b="1" dirty="0" smtClean="0"/>
              <a:t>nı aşağıdaki gibi ortaya koymuştur.</a:t>
            </a:r>
          </a:p>
          <a:p>
            <a:pPr algn="ctr">
              <a:spcBef>
                <a:spcPct val="20000"/>
              </a:spcBef>
              <a:defRPr/>
            </a:pPr>
            <a:r>
              <a:rPr lang="tr-TR" sz="2000" b="1" dirty="0" smtClean="0"/>
              <a:t> </a:t>
            </a:r>
            <a:endParaRPr lang="tr-TR" sz="2000" b="1"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Alt Başlık"/>
          <p:cNvSpPr txBox="1">
            <a:spLocks/>
          </p:cNvSpPr>
          <p:nvPr/>
        </p:nvSpPr>
        <p:spPr>
          <a:xfrm>
            <a:off x="467544" y="404664"/>
            <a:ext cx="8136904" cy="1080120"/>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just">
              <a:spcBef>
                <a:spcPct val="20000"/>
              </a:spcBef>
              <a:defRPr/>
            </a:pPr>
            <a:r>
              <a:rPr lang="tr-TR" sz="2000" b="1" dirty="0" smtClean="0">
                <a:solidFill>
                  <a:srgbClr val="C00000"/>
                </a:solidFill>
              </a:rPr>
              <a:t>“Bir Sanat olarak ÖĞRETİM” </a:t>
            </a:r>
            <a:r>
              <a:rPr lang="tr-TR" sz="2000" b="1" dirty="0" smtClean="0"/>
              <a:t>İyi bir öğretim uygulamasının bilimden çok sanatsal yanını göz önüne alır ve bunun öğretmenin değerleri, kişisel gereksinimleri ve inançları tarafından biçimlendirildiğini belirtir.</a:t>
            </a:r>
          </a:p>
          <a:p>
            <a:pPr algn="just">
              <a:spcBef>
                <a:spcPct val="20000"/>
              </a:spcBef>
              <a:defRPr/>
            </a:pPr>
            <a:r>
              <a:rPr lang="tr-TR" sz="2000" b="1" dirty="0" smtClean="0"/>
              <a:t> </a:t>
            </a:r>
            <a:endParaRPr lang="tr-TR" sz="2000" b="1" u="sng" dirty="0" smtClean="0"/>
          </a:p>
        </p:txBody>
      </p:sp>
      <p:sp>
        <p:nvSpPr>
          <p:cNvPr id="7" name="2 Alt Başlık"/>
          <p:cNvSpPr txBox="1">
            <a:spLocks/>
          </p:cNvSpPr>
          <p:nvPr/>
        </p:nvSpPr>
        <p:spPr>
          <a:xfrm>
            <a:off x="467544" y="162880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r>
              <a:rPr lang="tr-TR" sz="2000" b="1" dirty="0" smtClean="0">
                <a:solidFill>
                  <a:srgbClr val="C00000"/>
                </a:solidFill>
              </a:rPr>
              <a:t>“Öğretimin bir sanat olması </a:t>
            </a:r>
            <a:r>
              <a:rPr lang="tr-TR" sz="2000" b="1" dirty="0" err="1" smtClean="0">
                <a:solidFill>
                  <a:srgbClr val="C00000"/>
                </a:solidFill>
              </a:rPr>
              <a:t>düşüncesi”</a:t>
            </a:r>
            <a:r>
              <a:rPr lang="tr-TR" sz="2000" b="1" dirty="0" err="1" smtClean="0">
                <a:solidFill>
                  <a:schemeClr val="tx1"/>
                </a:solidFill>
              </a:rPr>
              <a:t>ni</a:t>
            </a:r>
            <a:r>
              <a:rPr lang="tr-TR" sz="2000" b="1" dirty="0" smtClean="0">
                <a:solidFill>
                  <a:srgbClr val="C00000"/>
                </a:solidFill>
              </a:rPr>
              <a:t>  </a:t>
            </a:r>
            <a:r>
              <a:rPr lang="tr-TR" sz="2000" b="1" dirty="0" smtClean="0"/>
              <a:t>Eisner  dört farklı bakış açısı ile açıklar.</a:t>
            </a:r>
          </a:p>
          <a:p>
            <a:pPr algn="ctr">
              <a:spcBef>
                <a:spcPct val="20000"/>
              </a:spcBef>
              <a:defRPr/>
            </a:pPr>
            <a:r>
              <a:rPr lang="tr-TR" sz="2000" b="1" dirty="0" smtClean="0"/>
              <a:t> </a:t>
            </a:r>
            <a:endParaRPr lang="tr-TR" sz="2000" b="1" u="sng" dirty="0" smtClean="0"/>
          </a:p>
        </p:txBody>
      </p:sp>
      <p:sp>
        <p:nvSpPr>
          <p:cNvPr id="9" name="2 Alt Başlık"/>
          <p:cNvSpPr txBox="1">
            <a:spLocks/>
          </p:cNvSpPr>
          <p:nvPr/>
        </p:nvSpPr>
        <p:spPr>
          <a:xfrm>
            <a:off x="467544" y="2492896"/>
            <a:ext cx="8208912"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1. Öğretim,beceri ve zarafet ile estetik bir niteliğe ulaşabilir. Öğretmenin soru sorma,ders verme gibi uyumlaştırıcı etkinlikleri güzel sanatlarda olduğu gibi denenmiş, tanımlanmış ve anlaşılmış olabilir.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2 Alt Başlık"/>
          <p:cNvSpPr txBox="1">
            <a:spLocks/>
          </p:cNvSpPr>
          <p:nvPr/>
        </p:nvSpPr>
        <p:spPr>
          <a:xfrm>
            <a:off x="467544" y="3501008"/>
            <a:ext cx="8208912" cy="122413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2. Öğretmen, öğrencilerin belli yönlere yönlendirmek için sürekli olarak öğrencilerin davranışlarını okur ve onlara uygun tepkileri verir. Tıpkı ressam, müzisyen, oyuncu veya dansçılar gibi öğretmenler de ders sırasında tempo ve ders akışını düzenleyecek tepkileri uygun yer ve zamanda gösterirler. </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2" name="Picture 2" descr="C:\Users\Leo\Desktop\sunum\dans eden adam.jpg"/>
          <p:cNvPicPr>
            <a:picLocks noChangeAspect="1" noChangeArrowheads="1"/>
          </p:cNvPicPr>
          <p:nvPr/>
        </p:nvPicPr>
        <p:blipFill>
          <a:blip r:embed="rId2" cstate="print"/>
          <a:srcRect/>
          <a:stretch>
            <a:fillRect/>
          </a:stretch>
        </p:blipFill>
        <p:spPr bwMode="auto">
          <a:xfrm>
            <a:off x="827584" y="4869160"/>
            <a:ext cx="2038530" cy="1360934"/>
          </a:xfrm>
          <a:prstGeom prst="rect">
            <a:avLst/>
          </a:prstGeom>
          <a:noFill/>
        </p:spPr>
      </p:pic>
      <p:pic>
        <p:nvPicPr>
          <p:cNvPr id="1027" name="Picture 3" descr="C:\Users\Leo\Desktop\sunum\gitar çalan adam.jpg"/>
          <p:cNvPicPr>
            <a:picLocks noChangeAspect="1" noChangeArrowheads="1"/>
          </p:cNvPicPr>
          <p:nvPr/>
        </p:nvPicPr>
        <p:blipFill>
          <a:blip r:embed="rId3" cstate="print"/>
          <a:srcRect/>
          <a:stretch>
            <a:fillRect/>
          </a:stretch>
        </p:blipFill>
        <p:spPr bwMode="auto">
          <a:xfrm>
            <a:off x="3666728" y="4869160"/>
            <a:ext cx="2057400" cy="1371600"/>
          </a:xfrm>
          <a:prstGeom prst="rect">
            <a:avLst/>
          </a:prstGeom>
          <a:noFill/>
        </p:spPr>
      </p:pic>
      <p:pic>
        <p:nvPicPr>
          <p:cNvPr id="1028" name="Picture 4" descr="C:\Users\Leo\Desktop\sunum\tiyatro sembolü.jpg"/>
          <p:cNvPicPr>
            <a:picLocks noChangeAspect="1" noChangeArrowheads="1"/>
          </p:cNvPicPr>
          <p:nvPr/>
        </p:nvPicPr>
        <p:blipFill>
          <a:blip r:embed="rId4" cstate="print"/>
          <a:srcRect/>
          <a:stretch>
            <a:fillRect/>
          </a:stretch>
        </p:blipFill>
        <p:spPr bwMode="auto">
          <a:xfrm>
            <a:off x="6411416" y="4797152"/>
            <a:ext cx="1905000" cy="144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heckerboard(across)">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checkerboard(across)">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checkerboard(across)">
                                      <p:cBhvr>
                                        <p:cTn id="32" dur="500"/>
                                        <p:tgtEl>
                                          <p:spTgt spid="1027"/>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1028"/>
                                        </p:tgtEl>
                                        <p:attrNameLst>
                                          <p:attrName>style.visibility</p:attrName>
                                        </p:attrNameLst>
                                      </p:cBhvr>
                                      <p:to>
                                        <p:strVal val="visible"/>
                                      </p:to>
                                    </p:set>
                                    <p:animEffect transition="in" filter="checkerboard(across)">
                                      <p:cBhvr>
                                        <p:cTn id="3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692696"/>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r>
              <a:rPr lang="tr-TR" sz="2000" b="1" dirty="0" smtClean="0">
                <a:solidFill>
                  <a:srgbClr val="C00000"/>
                </a:solidFill>
              </a:rPr>
              <a:t>“Öğretimin bir sanat olması </a:t>
            </a:r>
            <a:r>
              <a:rPr lang="tr-TR" sz="2000" b="1" dirty="0" err="1" smtClean="0">
                <a:solidFill>
                  <a:srgbClr val="C00000"/>
                </a:solidFill>
              </a:rPr>
              <a:t>düşüncesi”</a:t>
            </a:r>
            <a:r>
              <a:rPr lang="tr-TR" sz="2000" b="1" dirty="0" err="1" smtClean="0">
                <a:solidFill>
                  <a:schemeClr val="tx1"/>
                </a:solidFill>
              </a:rPr>
              <a:t>ni</a:t>
            </a:r>
            <a:r>
              <a:rPr lang="tr-TR" sz="2000" b="1" dirty="0" smtClean="0">
                <a:solidFill>
                  <a:srgbClr val="C00000"/>
                </a:solidFill>
              </a:rPr>
              <a:t>  </a:t>
            </a:r>
            <a:r>
              <a:rPr lang="tr-TR" sz="2000" b="1" dirty="0" smtClean="0"/>
              <a:t>Eisner  dört farklı bakış açısı ile açıklar.</a:t>
            </a:r>
          </a:p>
          <a:p>
            <a:pPr algn="ctr">
              <a:spcBef>
                <a:spcPct val="20000"/>
              </a:spcBef>
              <a:defRPr/>
            </a:pPr>
            <a:r>
              <a:rPr lang="tr-TR" sz="2000" b="1" dirty="0" smtClean="0"/>
              <a:t> </a:t>
            </a:r>
            <a:endParaRPr lang="tr-TR" sz="2000" b="1" u="sng" dirty="0" smtClean="0"/>
          </a:p>
        </p:txBody>
      </p:sp>
      <p:sp>
        <p:nvSpPr>
          <p:cNvPr id="9" name="2 Alt Başlık"/>
          <p:cNvSpPr txBox="1">
            <a:spLocks/>
          </p:cNvSpPr>
          <p:nvPr/>
        </p:nvSpPr>
        <p:spPr>
          <a:xfrm>
            <a:off x="467544" y="1556792"/>
            <a:ext cx="8208912"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3. Öğretmenler sınıfta beklenmedik bir durumlarla  karşılaştıklarında ,önceden belirlenmiş rutin tepkiler gösterirler. Sanatta olduğu gibi öğretim de rutin ve özgün davranışların bir bütünü ve dengesinden oluşur.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2 Alt Başlık"/>
          <p:cNvSpPr txBox="1">
            <a:spLocks/>
          </p:cNvSpPr>
          <p:nvPr/>
        </p:nvSpPr>
        <p:spPr>
          <a:xfrm>
            <a:off x="467544" y="2852936"/>
            <a:ext cx="8208912" cy="64807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4. Sanat gibi öğretimin de amaçları önceden hedeflenen yargılardan çok,süreç için de yaratılır.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1" name="2 Alt Başlık"/>
          <p:cNvSpPr txBox="1">
            <a:spLocks/>
          </p:cNvSpPr>
          <p:nvPr/>
        </p:nvSpPr>
        <p:spPr>
          <a:xfrm>
            <a:off x="467544" y="3717032"/>
            <a:ext cx="8208912" cy="144016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solidFill>
                  <a:srgbClr val="C00000"/>
                </a:solidFill>
                <a:effectLst>
                  <a:outerShdw blurRad="38100" dist="38100" dir="2700000" algn="tl">
                    <a:srgbClr val="000000">
                      <a:alpha val="43137"/>
                    </a:srgbClr>
                  </a:outerShdw>
                </a:effectLst>
              </a:rPr>
              <a:t>Bu yaklaşım;</a:t>
            </a:r>
            <a:r>
              <a:rPr lang="tr-TR" b="1" dirty="0" smtClean="0"/>
              <a:t> öğrencilerin sözcüklerle oynamasını, düşlerin ve mecazların yeni bir anlam kazanmasını sağlayacak denemeleri içerir. Bu oyunlar,öğrencilerin kendi kapasitelerini keşfetmesi ve sınırlarını zorlamasında başlatıcı rol oynarlar. Ayrıca öğretmen oyun kurallarını belirler ve sonraki eylemlerin de rehber olacak parametreleri geliştirir.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2 Alt Başlık"/>
          <p:cNvSpPr txBox="1">
            <a:spLocks/>
          </p:cNvSpPr>
          <p:nvPr/>
        </p:nvSpPr>
        <p:spPr>
          <a:xfrm>
            <a:off x="467544" y="5373216"/>
            <a:ext cx="8208912" cy="64807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Sanatın ortaya çıkması için öğretmenlerin </a:t>
            </a:r>
            <a:r>
              <a:rPr lang="tr-TR" b="1" dirty="0" smtClean="0">
                <a:solidFill>
                  <a:srgbClr val="C00000"/>
                </a:solidFill>
                <a:effectLst>
                  <a:outerShdw blurRad="38100" dist="38100" dir="2700000" algn="tl">
                    <a:srgbClr val="000000">
                      <a:alpha val="43137"/>
                    </a:srgbClr>
                  </a:outerShdw>
                </a:effectLst>
              </a:rPr>
              <a:t>keşfetme ya da yenilik yapma özgürlüğüne sahip</a:t>
            </a:r>
            <a:r>
              <a:rPr lang="tr-TR" b="1" dirty="0" smtClean="0"/>
              <a:t> ve kendilerinin de iyi bir oyuncu olması gerekir.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heckerboard(across)">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404664"/>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PROGRAMIN DEĞERLENDİRİLMESİ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9" name="2 Alt Başlık"/>
          <p:cNvSpPr txBox="1">
            <a:spLocks/>
          </p:cNvSpPr>
          <p:nvPr/>
        </p:nvSpPr>
        <p:spPr>
          <a:xfrm>
            <a:off x="467544" y="1340768"/>
            <a:ext cx="8208912" cy="187220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Eisner, öğrencilerin öğrenme sürecinde iyi öğretimin değil öncelikle iyi bir programın anahtar faktör olduğunu ileri sürmektedir. İçerik boş, gereksiz ve taraflıysa, en iyi öğretim bile etkili olamayacaktır.</a:t>
            </a:r>
          </a:p>
          <a:p>
            <a:pPr algn="just"/>
            <a:endParaRPr lang="tr-TR" b="1" dirty="0" smtClean="0"/>
          </a:p>
          <a:p>
            <a:pPr algn="just"/>
            <a:r>
              <a:rPr lang="tr-TR" b="1" dirty="0" smtClean="0"/>
              <a:t>Eisner </a:t>
            </a:r>
            <a:r>
              <a:rPr lang="tr-TR" b="1" dirty="0" smtClean="0">
                <a:solidFill>
                  <a:srgbClr val="C00000"/>
                </a:solidFill>
                <a:effectLst>
                  <a:outerShdw blurRad="38100" dist="38100" dir="2700000" algn="tl">
                    <a:srgbClr val="000000">
                      <a:alpha val="43137"/>
                    </a:srgbClr>
                  </a:outerShdw>
                </a:effectLst>
              </a:rPr>
              <a:t>eğitim programının değerlendirmesinde </a:t>
            </a:r>
            <a:r>
              <a:rPr lang="tr-TR" b="1" dirty="0" smtClean="0"/>
              <a:t>bazı ölçütler kullanır bunlar nelermiş hep birlikte bakalım;</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1" name="2 Alt Başlık"/>
          <p:cNvSpPr txBox="1">
            <a:spLocks/>
          </p:cNvSpPr>
          <p:nvPr/>
        </p:nvSpPr>
        <p:spPr>
          <a:xfrm>
            <a:off x="467544" y="3429000"/>
            <a:ext cx="8208912" cy="43204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İçeriğin entelektüel açıdan taşıdığı önem ve sunulan kavramların geçerliği,</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2 Alt Başlık"/>
          <p:cNvSpPr txBox="1">
            <a:spLocks/>
          </p:cNvSpPr>
          <p:nvPr/>
        </p:nvSpPr>
        <p:spPr>
          <a:xfrm>
            <a:off x="467544" y="4149080"/>
            <a:ext cx="8208912" cy="64807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Programın öğrencilerin gelişimsel düzeylerine ve önceki öğrenme deneyimlerine uygunluğu,</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2 Alt Başlık"/>
          <p:cNvSpPr txBox="1">
            <a:spLocks/>
          </p:cNvSpPr>
          <p:nvPr/>
        </p:nvSpPr>
        <p:spPr>
          <a:xfrm>
            <a:off x="467544" y="5085184"/>
            <a:ext cx="8208912" cy="64807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Anlatım ve sunuşlarda kullanılabilecek modellerin işitsel, görsel ve </a:t>
            </a:r>
            <a:r>
              <a:rPr lang="tr-TR" b="1" dirty="0" err="1" smtClean="0"/>
              <a:t>kinestetik</a:t>
            </a:r>
            <a:r>
              <a:rPr lang="tr-TR" b="1" dirty="0" smtClean="0"/>
              <a:t> farklılığı ve çeşitliliği.  </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ox(i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ox(i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i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2"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ÖĞRETİMİN DEĞERLENDİRMESİ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9" name="2 Alt Başlık"/>
          <p:cNvSpPr txBox="1">
            <a:spLocks/>
          </p:cNvSpPr>
          <p:nvPr/>
        </p:nvSpPr>
        <p:spPr>
          <a:xfrm>
            <a:off x="456658" y="1057732"/>
            <a:ext cx="8208912" cy="100811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Eisner bir dersin değerlendirmesinde tek bir beceriler listesinin kullanılmasına karşı çıkmış ve farklı öğretim tiplerinin farklı değerlendirme türlerini gerektirdiğini savunmuştur.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9 Sağ Ok"/>
          <p:cNvSpPr/>
          <p:nvPr/>
        </p:nvSpPr>
        <p:spPr>
          <a:xfrm>
            <a:off x="1340738" y="2198974"/>
            <a:ext cx="3240360"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KONFERANS</a:t>
            </a:r>
            <a:endParaRPr lang="tr-TR" dirty="0"/>
          </a:p>
        </p:txBody>
      </p:sp>
      <p:sp>
        <p:nvSpPr>
          <p:cNvPr id="13" name="12 Sağ Ok"/>
          <p:cNvSpPr/>
          <p:nvPr/>
        </p:nvSpPr>
        <p:spPr>
          <a:xfrm>
            <a:off x="1369202" y="3135078"/>
            <a:ext cx="3240360"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TARTIŞMA</a:t>
            </a:r>
            <a:endParaRPr lang="tr-TR" dirty="0"/>
          </a:p>
        </p:txBody>
      </p:sp>
      <p:sp>
        <p:nvSpPr>
          <p:cNvPr id="14" name="13 Sağ Ok"/>
          <p:cNvSpPr/>
          <p:nvPr/>
        </p:nvSpPr>
        <p:spPr>
          <a:xfrm>
            <a:off x="1340738" y="4084566"/>
            <a:ext cx="3240360"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KÜÇÜK GRUP ETKİNLİKLERİ</a:t>
            </a:r>
            <a:endParaRPr lang="tr-TR" dirty="0"/>
          </a:p>
        </p:txBody>
      </p:sp>
      <p:sp>
        <p:nvSpPr>
          <p:cNvPr id="15" name="14 Sağ Ok"/>
          <p:cNvSpPr/>
          <p:nvPr/>
        </p:nvSpPr>
        <p:spPr>
          <a:xfrm>
            <a:off x="1358316" y="5023168"/>
            <a:ext cx="3240360"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BİREYSEL DANIŞMANLIK</a:t>
            </a:r>
            <a:endParaRPr lang="tr-TR" dirty="0"/>
          </a:p>
        </p:txBody>
      </p:sp>
      <p:sp>
        <p:nvSpPr>
          <p:cNvPr id="16" name="2 Alt Başlık"/>
          <p:cNvSpPr txBox="1">
            <a:spLocks/>
          </p:cNvSpPr>
          <p:nvPr/>
        </p:nvSpPr>
        <p:spPr>
          <a:xfrm>
            <a:off x="5004048" y="3140968"/>
            <a:ext cx="3744416" cy="172819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Gibi öğretim türleri tek bir değerlendirme formu ile değerlendirilemez. Çünkü her birinde kullanılması gereken değerlendirme ölçütleri başkadır.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amond(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amond(in)">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amond(in)">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amond(in)">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3" grpId="0" animBg="1"/>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ÖĞRETİMİN DEĞERLENDİRMESİ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9" name="2 Alt Başlık"/>
          <p:cNvSpPr txBox="1">
            <a:spLocks/>
          </p:cNvSpPr>
          <p:nvPr/>
        </p:nvSpPr>
        <p:spPr>
          <a:xfrm>
            <a:off x="456658" y="1057732"/>
            <a:ext cx="8208912" cy="100811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Eisner, öğretimin, öğretmenin bireysel yaratıcılığını ortaya koymasına fırsat  vermesi gerektiğine inanır.Öğretmenin gelişimi aşırı derecede yapılandırılmış mekanik modellerle boğulmamalıdır.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1" name="2 Alt Başlık"/>
          <p:cNvSpPr txBox="1">
            <a:spLocks/>
          </p:cNvSpPr>
          <p:nvPr/>
        </p:nvSpPr>
        <p:spPr>
          <a:xfrm>
            <a:off x="467544" y="2204864"/>
            <a:ext cx="8208912" cy="72008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Öğretimin değerlendirilmesinde </a:t>
            </a:r>
            <a:r>
              <a:rPr lang="tr-TR" b="1" dirty="0" smtClean="0">
                <a:solidFill>
                  <a:srgbClr val="C00000"/>
                </a:solidFill>
                <a:effectLst>
                  <a:outerShdw blurRad="38100" dist="38100" dir="2700000" algn="tl">
                    <a:srgbClr val="000000">
                      <a:alpha val="43137"/>
                    </a:srgbClr>
                  </a:outerShdw>
                </a:effectLst>
              </a:rPr>
              <a:t>aşağıda belirtilen faktörlerin göz önüne alınması</a:t>
            </a:r>
            <a:r>
              <a:rPr lang="tr-TR" b="1" dirty="0" smtClean="0"/>
              <a:t>nın daha uygun olacağını belirtmiştir.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2 Alt Başlık"/>
          <p:cNvSpPr txBox="1">
            <a:spLocks/>
          </p:cNvSpPr>
          <p:nvPr/>
        </p:nvSpPr>
        <p:spPr>
          <a:xfrm>
            <a:off x="467544" y="3140968"/>
            <a:ext cx="4752528"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Öğretmenin sınıfla nasıl bir ilişki kurduğu,</a:t>
            </a:r>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7" name="2 Alt Başlık"/>
          <p:cNvSpPr txBox="1">
            <a:spLocks/>
          </p:cNvSpPr>
          <p:nvPr/>
        </p:nvSpPr>
        <p:spPr>
          <a:xfrm>
            <a:off x="467544" y="3789040"/>
            <a:ext cx="4752528"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Öğretmenin anlatımının açıklığı,</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0" name="2 Alt Başlık"/>
          <p:cNvSpPr txBox="1">
            <a:spLocks/>
          </p:cNvSpPr>
          <p:nvPr/>
        </p:nvSpPr>
        <p:spPr>
          <a:xfrm>
            <a:off x="467544" y="4509120"/>
            <a:ext cx="5256584"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Öğretmenin, öğretmede gösterdiği isteklilik düzeyi,</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1" name="2 Alt Başlık"/>
          <p:cNvSpPr txBox="1">
            <a:spLocks/>
          </p:cNvSpPr>
          <p:nvPr/>
        </p:nvSpPr>
        <p:spPr>
          <a:xfrm>
            <a:off x="467544" y="5229200"/>
            <a:ext cx="4464496"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Öğretmenin ne tür sorular sorduğu,</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2050" name="Picture 2" descr="C:\Users\Leo\Desktop\sunum\öğretmen ve öğrenci resmi ben karar veremedim cnm hangisini istrsen onu koy).jpg"/>
          <p:cNvPicPr>
            <a:picLocks noChangeAspect="1" noChangeArrowheads="1"/>
          </p:cNvPicPr>
          <p:nvPr/>
        </p:nvPicPr>
        <p:blipFill>
          <a:blip r:embed="rId2" cstate="print"/>
          <a:srcRect/>
          <a:stretch>
            <a:fillRect/>
          </a:stretch>
        </p:blipFill>
        <p:spPr bwMode="auto">
          <a:xfrm>
            <a:off x="5940152" y="3429000"/>
            <a:ext cx="2664296" cy="19442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heckerboard(across)">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checkerboard(across)">
                                      <p:cBhvr>
                                        <p:cTn id="27" dur="500"/>
                                        <p:tgtEl>
                                          <p:spTgt spid="2050"/>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checkerboard(across)">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checkerboard(across)">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checkerboard(across)">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2" grpId="0" animBg="1"/>
      <p:bldP spid="17"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DEĞERLENDİRMENİN SANATSAL OLARAK AÇIKLANMASI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9" name="2 Alt Başlık"/>
          <p:cNvSpPr txBox="1">
            <a:spLocks/>
          </p:cNvSpPr>
          <p:nvPr/>
        </p:nvSpPr>
        <p:spPr>
          <a:xfrm>
            <a:off x="456658" y="1057732"/>
            <a:ext cx="8208912" cy="71508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Eisner sanatsal değerlendirmenin birincil amacının öğretmenler ve öğrenciler için </a:t>
            </a:r>
            <a:r>
              <a:rPr lang="tr-TR" b="1" dirty="0" smtClean="0">
                <a:solidFill>
                  <a:srgbClr val="C00000"/>
                </a:solidFill>
                <a:effectLst>
                  <a:outerShdw blurRad="38100" dist="38100" dir="2700000" algn="tl">
                    <a:srgbClr val="000000">
                      <a:alpha val="43137"/>
                    </a:srgbClr>
                  </a:outerShdw>
                </a:effectLst>
              </a:rPr>
              <a:t>“eğitimsel yaşam kalitesinin iyileştirilmesi” </a:t>
            </a:r>
            <a:r>
              <a:rPr lang="tr-TR" b="1" dirty="0" smtClean="0"/>
              <a:t>olduğunu vurgulamıştır.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1" name="2 Alt Başlık"/>
          <p:cNvSpPr txBox="1">
            <a:spLocks/>
          </p:cNvSpPr>
          <p:nvPr/>
        </p:nvSpPr>
        <p:spPr>
          <a:xfrm>
            <a:off x="467544" y="1988840"/>
            <a:ext cx="8208912" cy="72008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Denetici sınıfta bir araçtır. Diğer bir deyişle denetici sınıftaki bütün olayların anlamını yorumlayan kişidir.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2 Alt Başlık"/>
          <p:cNvSpPr txBox="1">
            <a:spLocks/>
          </p:cNvSpPr>
          <p:nvPr/>
        </p:nvSpPr>
        <p:spPr>
          <a:xfrm>
            <a:off x="467544" y="2852936"/>
            <a:ext cx="8208912" cy="72008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Gözlemlerle ilgili olarak öğretmenle kurulacak iletişim de ve görüşlerin yansıtılmasında </a:t>
            </a:r>
            <a:r>
              <a:rPr lang="tr-TR" b="1" dirty="0" smtClean="0">
                <a:solidFill>
                  <a:schemeClr val="accent1">
                    <a:lumMod val="75000"/>
                  </a:schemeClr>
                </a:solidFill>
              </a:rPr>
              <a:t>şiirsel, etkileyici ve mecazi bir dil </a:t>
            </a:r>
            <a:r>
              <a:rPr lang="tr-TR" b="1" dirty="0" smtClean="0"/>
              <a:t>kullanılmalıdır.</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7" name="2 Alt Başlık"/>
          <p:cNvSpPr txBox="1">
            <a:spLocks/>
          </p:cNvSpPr>
          <p:nvPr/>
        </p:nvSpPr>
        <p:spPr>
          <a:xfrm>
            <a:off x="467544" y="3717032"/>
            <a:ext cx="8208912" cy="79208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Denetici öğretmenin sınıfındaki performansını, aynı zamanda performansı oluşturan parçaları dikkate alan </a:t>
            </a:r>
            <a:r>
              <a:rPr lang="tr-TR" b="1" dirty="0" smtClean="0">
                <a:solidFill>
                  <a:schemeClr val="accent1">
                    <a:lumMod val="75000"/>
                  </a:schemeClr>
                </a:solidFill>
              </a:rPr>
              <a:t>bir bütünlük için de değerlendirmeli</a:t>
            </a:r>
            <a:r>
              <a:rPr lang="tr-TR" b="1" dirty="0" smtClean="0"/>
              <a:t>dir.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2 Alt Başlık"/>
          <p:cNvSpPr txBox="1">
            <a:spLocks/>
          </p:cNvSpPr>
          <p:nvPr/>
        </p:nvSpPr>
        <p:spPr>
          <a:xfrm>
            <a:off x="467544" y="4653136"/>
            <a:ext cx="8208912"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Sınıf gözlemi ve anlatımsal öğeler; öğrenci öğretmen etkileşimi hakkında notlar aldıktan sonra denetici bu deneyimlerini </a:t>
            </a:r>
            <a:r>
              <a:rPr lang="tr-TR" b="1" dirty="0" smtClean="0">
                <a:solidFill>
                  <a:schemeClr val="accent1">
                    <a:lumMod val="75000"/>
                  </a:schemeClr>
                </a:solidFill>
              </a:rPr>
              <a:t>sanatsal bir yaklaşımla oluşturduğu </a:t>
            </a:r>
            <a:r>
              <a:rPr lang="tr-TR" b="1" dirty="0" smtClean="0"/>
              <a:t>bir sunuşla aktarmalıdır.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3" name="2 Alt Başlık"/>
          <p:cNvSpPr txBox="1">
            <a:spLocks/>
          </p:cNvSpPr>
          <p:nvPr/>
        </p:nvSpPr>
        <p:spPr>
          <a:xfrm>
            <a:off x="467544" y="5733256"/>
            <a:ext cx="8208912" cy="72008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Denetici, sözlü bir öyküleme biçiminde yorumlarını sunmalı ve </a:t>
            </a:r>
            <a:r>
              <a:rPr lang="tr-TR" b="1" dirty="0" smtClean="0">
                <a:solidFill>
                  <a:schemeClr val="accent1">
                    <a:lumMod val="75000"/>
                  </a:schemeClr>
                </a:solidFill>
              </a:rPr>
              <a:t>zengin bir anlatım </a:t>
            </a:r>
            <a:r>
              <a:rPr lang="tr-TR" b="1" dirty="0" smtClean="0"/>
              <a:t>kullanmalıdır.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ox(i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ox(i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ox(in)">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ox(i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ox(in)">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2" grpId="0" animBg="1"/>
      <p:bldP spid="17" grpId="0" animBg="1"/>
      <p:bldP spid="10"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UZMANLIK</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9" name="2 Alt Başlık"/>
          <p:cNvSpPr txBox="1">
            <a:spLocks/>
          </p:cNvSpPr>
          <p:nvPr/>
        </p:nvSpPr>
        <p:spPr>
          <a:xfrm>
            <a:off x="456658" y="1561788"/>
            <a:ext cx="8208912" cy="129114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Uzmanlık, bir örneğin karmaşık ve güç fark edilen nitelikleri arasından iyi olanları dikkatlice ayırt edebilme yeteneğidir. Uzmanlık, eğitimsel uygulamaların içerdiği farklı ve dağınık performans, durum, obje ya da özelliklerin değerinin ortaya konması biçiminde görünebilir.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2 Alt Başlık"/>
          <p:cNvSpPr txBox="1">
            <a:spLocks/>
          </p:cNvSpPr>
          <p:nvPr/>
        </p:nvSpPr>
        <p:spPr>
          <a:xfrm>
            <a:off x="467544" y="3501008"/>
            <a:ext cx="8208912"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Eğitim uzmanlığı ve eğitimsel eleştiri, tıpkı edebiyat,dans,müzik ve tiyatro alanlarında yapılan eleştirilere benzer bir çalışmayı gerektiren bir araştırma girişimidir.</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2 Alt Başlık"/>
          <p:cNvSpPr txBox="1">
            <a:spLocks/>
          </p:cNvSpPr>
          <p:nvPr/>
        </p:nvSpPr>
        <p:spPr>
          <a:xfrm>
            <a:off x="395536" y="4941168"/>
            <a:ext cx="8208912" cy="72008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Sanat eleştirisi,bir sanatçının çalışmasını tanımlama sorumluluğunu gerektirir ve başkalarının sanat çalışmasının derinliği ve karmaşıklığını anlamasına yardımcı olur.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ox(i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UZMANLIK</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3" name="2 Alt Başlık"/>
          <p:cNvSpPr txBox="1">
            <a:spLocks/>
          </p:cNvSpPr>
          <p:nvPr/>
        </p:nvSpPr>
        <p:spPr>
          <a:xfrm>
            <a:off x="539552" y="1916832"/>
            <a:ext cx="5112568" cy="367240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Eğitimsel eleştiri, büyük ölçüde okula ya da sınıfa katılmış olmakla kazanılan güçlü deneyimlerin ayrıntılarını ve iletişimin resmini ortaya koyan yazılı tanımlamalara dayalıdır. Eisner bir öğretim yılı boyunca gerçekleşen önemli olaylarla ilgili zengin anlatımsal tanımlamalar </a:t>
            </a:r>
            <a:r>
              <a:rPr lang="tr-TR" b="1" dirty="0" smtClean="0">
                <a:solidFill>
                  <a:srgbClr val="FF0000"/>
                </a:solidFill>
                <a:effectLst>
                  <a:outerShdw blurRad="38100" dist="38100" dir="2700000" algn="tl">
                    <a:srgbClr val="000000">
                      <a:alpha val="43137"/>
                    </a:srgbClr>
                  </a:outerShdw>
                </a:effectLst>
              </a:rPr>
              <a:t>slayt ve fotoğraflar eşliğinde sunulduğunda</a:t>
            </a:r>
            <a:r>
              <a:rPr lang="tr-TR" b="1" dirty="0" smtClean="0"/>
              <a:t> ailenin katılımında geliştirici bir rol oynar. Öğrencilerin teyp kaydı yaptıkları görüşmeler,sınıfın video kayıtları,okulda gerçekten neler yapıldığı hakkında kamuoyuna bilgi taşıyan ve onların olayları derinlemesine anlamasına yardım eden en önemli araçlar olmaktadır.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3074" name="Picture 2" descr="C:\Users\Leo\Desktop\sunum\camera resmi.jpg"/>
          <p:cNvPicPr>
            <a:picLocks noChangeAspect="1" noChangeArrowheads="1"/>
          </p:cNvPicPr>
          <p:nvPr/>
        </p:nvPicPr>
        <p:blipFill>
          <a:blip r:embed="rId2" cstate="print"/>
          <a:srcRect/>
          <a:stretch>
            <a:fillRect/>
          </a:stretch>
        </p:blipFill>
        <p:spPr bwMode="auto">
          <a:xfrm>
            <a:off x="6389315" y="3789040"/>
            <a:ext cx="2143125" cy="1728192"/>
          </a:xfrm>
          <a:prstGeom prst="rect">
            <a:avLst/>
          </a:prstGeom>
          <a:noFill/>
        </p:spPr>
      </p:pic>
      <p:pic>
        <p:nvPicPr>
          <p:cNvPr id="3075" name="Picture 3" descr="C:\Users\Leo\Desktop\sunum\teyp resmi.jpg"/>
          <p:cNvPicPr>
            <a:picLocks noChangeAspect="1" noChangeArrowheads="1"/>
          </p:cNvPicPr>
          <p:nvPr/>
        </p:nvPicPr>
        <p:blipFill>
          <a:blip r:embed="rId3" cstate="print"/>
          <a:srcRect/>
          <a:stretch>
            <a:fillRect/>
          </a:stretch>
        </p:blipFill>
        <p:spPr bwMode="auto">
          <a:xfrm>
            <a:off x="6300192" y="1772816"/>
            <a:ext cx="2143125" cy="17015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diamond(in)">
                                      <p:cBhvr>
                                        <p:cTn id="17" dur="2000"/>
                                        <p:tgtEl>
                                          <p:spTgt spid="307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diamond(in)">
                                      <p:cBhvr>
                                        <p:cTn id="22"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UZMANLIK</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3" name="2 Alt Başlık"/>
          <p:cNvSpPr txBox="1">
            <a:spLocks/>
          </p:cNvSpPr>
          <p:nvPr/>
        </p:nvSpPr>
        <p:spPr>
          <a:xfrm>
            <a:off x="539552" y="1844824"/>
            <a:ext cx="7848872" cy="165618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Eisner göre sınıf gözlem formları, eğitimsel eleştiri ile çelişmektedir. Çünkü gözlem formunda gözlemcinin nelere bakacağı ve neyin önemli olduğu önceden büyük ölçüde  belirlenmiştir. Sınıf gözlem formlarına çok bağlı kalan okullarda gözlemcinin sınıf yaşamının önemli kısımlarına bakmasını önler ve gözlemcinin bakış açısının birkaç alanla sınırlandırır.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o\Desktop\sunum\eisneris.jpg"/>
          <p:cNvPicPr>
            <a:picLocks noChangeAspect="1" noChangeArrowheads="1"/>
          </p:cNvPicPr>
          <p:nvPr/>
        </p:nvPicPr>
        <p:blipFill>
          <a:blip r:embed="rId2" cstate="print"/>
          <a:srcRect/>
          <a:stretch>
            <a:fillRect/>
          </a:stretch>
        </p:blipFill>
        <p:spPr bwMode="auto">
          <a:xfrm>
            <a:off x="6876256" y="2060848"/>
            <a:ext cx="1728192" cy="2232248"/>
          </a:xfrm>
          <a:prstGeom prst="rect">
            <a:avLst/>
          </a:prstGeom>
          <a:noFill/>
        </p:spPr>
      </p:pic>
      <p:sp>
        <p:nvSpPr>
          <p:cNvPr id="6" name="2 Alt Başlık"/>
          <p:cNvSpPr txBox="1">
            <a:spLocks/>
          </p:cNvSpPr>
          <p:nvPr/>
        </p:nvSpPr>
        <p:spPr>
          <a:xfrm>
            <a:off x="539552" y="1412776"/>
            <a:ext cx="6120680" cy="468052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Sanatsal </a:t>
            </a:r>
            <a:r>
              <a:rPr lang="tr-TR" b="1" dirty="0"/>
              <a:t>denetim bütüncül bir bakış açısı ile yaklaşmıştır.Bu yaklaşım anlayış,duyarlılık ve deneticinin sınıfta ortaya çıkan önemli ayrıntıları değerlendirme bilgisine dayalıdır</a:t>
            </a:r>
            <a:r>
              <a:rPr lang="tr-TR" b="1" dirty="0" smtClean="0"/>
              <a:t>.</a:t>
            </a:r>
          </a:p>
          <a:p>
            <a:pPr algn="just"/>
            <a:endParaRPr lang="tr-TR" b="1" dirty="0"/>
          </a:p>
          <a:p>
            <a:pPr algn="just"/>
            <a:r>
              <a:rPr lang="tr-TR" b="1" dirty="0" smtClean="0"/>
              <a:t>* Öğretim </a:t>
            </a:r>
            <a:r>
              <a:rPr lang="tr-TR" b="1" dirty="0"/>
              <a:t>bir sanattır ve her zamanda önceden tasarlandığı gibi gerçekleşmez</a:t>
            </a:r>
            <a:r>
              <a:rPr lang="tr-TR" b="1" dirty="0" smtClean="0"/>
              <a:t>. Tam </a:t>
            </a:r>
            <a:r>
              <a:rPr lang="tr-TR" b="1" dirty="0"/>
              <a:t>tersine koşullara göre değişir</a:t>
            </a:r>
            <a:r>
              <a:rPr lang="tr-TR" b="1" dirty="0" smtClean="0"/>
              <a:t>. Eisner’ın </a:t>
            </a:r>
            <a:r>
              <a:rPr lang="tr-TR" b="1" dirty="0"/>
              <a:t>bu yaklaşımı öğretmenlerin nasıl öğretmeleri </a:t>
            </a:r>
            <a:r>
              <a:rPr lang="tr-TR" b="1" dirty="0" smtClean="0"/>
              <a:t>konusunda </a:t>
            </a:r>
            <a:r>
              <a:rPr lang="tr-TR" b="1" dirty="0"/>
              <a:t>esnek </a:t>
            </a:r>
            <a:r>
              <a:rPr lang="tr-TR" b="1" dirty="0" smtClean="0"/>
              <a:t>olmaları </a:t>
            </a:r>
            <a:r>
              <a:rPr lang="tr-TR" b="1" dirty="0"/>
              <a:t>gerektiğini çünkü kesin kurallarla kendilerini kilitlediklerini dile getirmek istemiştir</a:t>
            </a:r>
            <a:r>
              <a:rPr lang="tr-TR" b="1" dirty="0" smtClean="0"/>
              <a:t>.</a:t>
            </a:r>
          </a:p>
          <a:p>
            <a:pPr algn="just"/>
            <a:endParaRPr lang="tr-TR" b="1" dirty="0"/>
          </a:p>
          <a:p>
            <a:pPr algn="just"/>
            <a:r>
              <a:rPr lang="tr-TR" b="1" dirty="0" smtClean="0"/>
              <a:t>* Eisner </a:t>
            </a:r>
            <a:r>
              <a:rPr lang="tr-TR" b="1" dirty="0"/>
              <a:t>‘a göre denetim de teknik </a:t>
            </a:r>
            <a:r>
              <a:rPr lang="tr-TR" b="1" dirty="0" smtClean="0"/>
              <a:t>ussallık </a:t>
            </a:r>
            <a:r>
              <a:rPr lang="tr-TR" b="1" dirty="0"/>
              <a:t>yerine estetik duyarlılığı bir alternatif olarak öne sürmüştür</a:t>
            </a:r>
            <a:r>
              <a:rPr lang="tr-TR" b="1" dirty="0" smtClean="0"/>
              <a:t>.</a:t>
            </a:r>
          </a:p>
          <a:p>
            <a:pPr algn="just"/>
            <a:endParaRPr lang="tr-TR" b="1" dirty="0"/>
          </a:p>
          <a:p>
            <a:pPr algn="just"/>
            <a:r>
              <a:rPr lang="tr-TR" b="1" dirty="0" smtClean="0"/>
              <a:t>* Öğretim </a:t>
            </a:r>
            <a:r>
              <a:rPr lang="tr-TR" b="1" dirty="0"/>
              <a:t>bir bilim olmaktan  çok sanattır</a:t>
            </a:r>
            <a:r>
              <a:rPr lang="tr-TR" b="1" dirty="0" smtClean="0"/>
              <a:t>. Öğretimi </a:t>
            </a:r>
            <a:r>
              <a:rPr lang="tr-TR" b="1" dirty="0"/>
              <a:t>önemsizleştiren ve parçalanmasına  yol açan araştırma ve bilimsel çalışmalara karşı çıkmıştır.</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2 Alt Başlık"/>
          <p:cNvSpPr txBox="1">
            <a:spLocks/>
          </p:cNvSpPr>
          <p:nvPr/>
        </p:nvSpPr>
        <p:spPr>
          <a:xfrm>
            <a:off x="467544" y="404664"/>
            <a:ext cx="8136904" cy="792088"/>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tr-TR" sz="2000" b="1" i="0" u="none" strike="noStrike" kern="1200" cap="none" spc="0" normalizeH="0" baseline="0" noProof="0" dirty="0" err="1" smtClean="0">
                <a:ln>
                  <a:noFill/>
                </a:ln>
                <a:solidFill>
                  <a:schemeClr val="tx1"/>
                </a:solidFill>
                <a:effectLst/>
                <a:uLnTx/>
                <a:uFillTx/>
                <a:latin typeface="+mn-lt"/>
                <a:ea typeface="+mn-ea"/>
                <a:cs typeface="+mn-cs"/>
              </a:rPr>
              <a:t>Elliot</a:t>
            </a:r>
            <a:r>
              <a:rPr kumimoji="0" lang="tr-TR" sz="2000" b="1" i="0" u="none" strike="noStrike" kern="1200" cap="none" spc="0" normalizeH="0" baseline="0" noProof="0" dirty="0" smtClean="0">
                <a:ln>
                  <a:noFill/>
                </a:ln>
                <a:solidFill>
                  <a:schemeClr val="tx1"/>
                </a:solidFill>
                <a:effectLst/>
                <a:uLnTx/>
                <a:uFillTx/>
                <a:latin typeface="+mn-lt"/>
                <a:ea typeface="+mn-ea"/>
                <a:cs typeface="+mn-cs"/>
              </a:rPr>
              <a:t> W.</a:t>
            </a:r>
            <a:r>
              <a:rPr kumimoji="0" lang="tr-TR" sz="2000" b="1" i="0" u="none" strike="noStrike" kern="1200" cap="none" spc="0" normalizeH="0" baseline="0" noProof="0" dirty="0" err="1" smtClean="0">
                <a:ln>
                  <a:noFill/>
                </a:ln>
                <a:solidFill>
                  <a:schemeClr val="tx1"/>
                </a:solidFill>
                <a:effectLst/>
                <a:uLnTx/>
                <a:uFillTx/>
                <a:latin typeface="+mn-lt"/>
                <a:ea typeface="+mn-ea"/>
                <a:cs typeface="+mn-cs"/>
              </a:rPr>
              <a:t>EISNER’ın</a:t>
            </a:r>
            <a:r>
              <a:rPr kumimoji="0" lang="tr-TR" sz="2000" b="1" i="0" u="none" strike="noStrike" kern="1200" cap="none" spc="0" normalizeH="0" baseline="0" noProof="0" dirty="0" smtClean="0">
                <a:ln>
                  <a:noFill/>
                </a:ln>
                <a:solidFill>
                  <a:schemeClr val="tx1"/>
                </a:solidFill>
                <a:effectLst/>
                <a:uLnTx/>
                <a:uFillTx/>
                <a:latin typeface="+mn-lt"/>
                <a:ea typeface="+mn-ea"/>
                <a:cs typeface="+mn-cs"/>
              </a:rPr>
              <a:t> </a:t>
            </a:r>
            <a:r>
              <a:rPr kumimoji="0" lang="tr-TR" sz="2000" b="1"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sanatsal denetimle ilgili yaklaşımlar</a:t>
            </a:r>
            <a:r>
              <a:rPr kumimoji="0" lang="tr-TR" sz="2000" b="1" i="0" u="none" strike="noStrike" kern="1200" cap="none" spc="0" normalizeH="0" baseline="0" noProof="0" dirty="0" smtClean="0">
                <a:ln>
                  <a:noFill/>
                </a:ln>
                <a:solidFill>
                  <a:schemeClr val="tx1"/>
                </a:solidFill>
                <a:effectLst/>
                <a:uLnTx/>
                <a:uFillTx/>
                <a:latin typeface="+mn-lt"/>
                <a:ea typeface="+mn-ea"/>
                <a:cs typeface="+mn-cs"/>
              </a:rPr>
              <a:t>ı vardır.</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tr-TR" sz="2000" b="1" i="0" u="none" strike="noStrike" kern="1200" cap="none" spc="0" normalizeH="0" baseline="0" noProof="0" dirty="0" smtClean="0">
                <a:ln>
                  <a:noFill/>
                </a:ln>
                <a:solidFill>
                  <a:schemeClr val="tx1"/>
                </a:solidFill>
                <a:effectLst/>
                <a:uLnTx/>
                <a:uFillTx/>
                <a:latin typeface="+mn-lt"/>
                <a:ea typeface="+mn-ea"/>
                <a:cs typeface="+mn-cs"/>
              </a:rPr>
              <a:t>Bunları hep birlikte inceleyelim;</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sz="20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down)">
                                      <p:cBhvr>
                                        <p:cTn id="7" dur="1000"/>
                                        <p:tgtEl>
                                          <p:spTgt spid="8">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down)">
                                      <p:cBhvr>
                                        <p:cTn id="12" dur="10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wipe(down)">
                                      <p:cBhvr>
                                        <p:cTn id="17" dur="10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
                                            <p:bg/>
                                          </p:spTgt>
                                        </p:tgtEl>
                                        <p:attrNameLst>
                                          <p:attrName>style.visibility</p:attrName>
                                        </p:attrNameLst>
                                      </p:cBhvr>
                                      <p:to>
                                        <p:strVal val="visible"/>
                                      </p:to>
                                    </p:set>
                                    <p:anim calcmode="lin" valueType="num">
                                      <p:cBhvr additive="base">
                                        <p:cTn id="22"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3" dur="500" fill="hold"/>
                                        <p:tgtEl>
                                          <p:spTgt spid="6">
                                            <p:bg/>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 calcmode="lin" valueType="num">
                                      <p:cBhvr additive="base">
                                        <p:cTn id="2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 calcmode="lin" valueType="num">
                                      <p:cBhvr additive="base">
                                        <p:cTn id="34"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
                                            <p:txEl>
                                              <p:pRg st="6" end="6"/>
                                            </p:txEl>
                                          </p:spTgt>
                                        </p:tgtEl>
                                        <p:attrNameLst>
                                          <p:attrName>style.visibility</p:attrName>
                                        </p:attrNameLst>
                                      </p:cBhvr>
                                      <p:to>
                                        <p:strVal val="visible"/>
                                      </p:to>
                                    </p:set>
                                    <p:anim calcmode="lin" valueType="num">
                                      <p:cBhvr additive="base">
                                        <p:cTn id="3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8"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UZMANLIK</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3" name="2 Alt Başlık"/>
          <p:cNvSpPr txBox="1">
            <a:spLocks/>
          </p:cNvSpPr>
          <p:nvPr/>
        </p:nvSpPr>
        <p:spPr>
          <a:xfrm>
            <a:off x="539552" y="1124744"/>
            <a:ext cx="8064896" cy="79208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solidFill>
                  <a:srgbClr val="C00000"/>
                </a:solidFill>
                <a:effectLst>
                  <a:outerShdw blurRad="38100" dist="38100" dir="2700000" algn="tl">
                    <a:srgbClr val="000000">
                      <a:alpha val="43137"/>
                    </a:srgbClr>
                  </a:outerShdw>
                </a:effectLst>
              </a:rPr>
              <a:t>Eğitim uzmanlığı için bir kimsenin kapasitesini geliştirmek için </a:t>
            </a:r>
            <a:r>
              <a:rPr lang="tr-TR" b="1" dirty="0" smtClean="0"/>
              <a:t>Eisner aşağıdaki </a:t>
            </a:r>
            <a:r>
              <a:rPr lang="tr-TR" b="1" dirty="0" smtClean="0">
                <a:solidFill>
                  <a:srgbClr val="C00000"/>
                </a:solidFill>
                <a:effectLst>
                  <a:outerShdw blurRad="38100" dist="38100" dir="2700000" algn="tl">
                    <a:srgbClr val="000000">
                      <a:alpha val="43137"/>
                    </a:srgbClr>
                  </a:outerShdw>
                </a:effectLst>
              </a:rPr>
              <a:t>öneriler</a:t>
            </a:r>
            <a:r>
              <a:rPr lang="tr-TR" b="1" dirty="0" smtClean="0"/>
              <a:t>i ileri sürmüştür.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
        <p:nvSpPr>
          <p:cNvPr id="4" name="2 Alt Başlık"/>
          <p:cNvSpPr txBox="1">
            <a:spLocks/>
          </p:cNvSpPr>
          <p:nvPr/>
        </p:nvSpPr>
        <p:spPr>
          <a:xfrm>
            <a:off x="539552" y="2060848"/>
            <a:ext cx="8064896"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Okulda ve sınıfta ortaya çıkan olaylara duyarlı bir biçimde odaklanmak.</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
        <p:nvSpPr>
          <p:cNvPr id="5" name="2 Alt Başlık"/>
          <p:cNvSpPr txBox="1">
            <a:spLocks/>
          </p:cNvSpPr>
          <p:nvPr/>
        </p:nvSpPr>
        <p:spPr>
          <a:xfrm>
            <a:off x="539552" y="2708920"/>
            <a:ext cx="8064896"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Gözlemde görülenlerin değerlendirilmesi, bütünleştirilmesi ve ayrıştırılması, yeni olayların kavranması için bir kimsenin kendi algılarını başkalarının algıları ile karşılaştırması.</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
        <p:nvSpPr>
          <p:cNvPr id="8" name="2 Alt Başlık"/>
          <p:cNvSpPr txBox="1">
            <a:spLocks/>
          </p:cNvSpPr>
          <p:nvPr/>
        </p:nvSpPr>
        <p:spPr>
          <a:xfrm>
            <a:off x="539552" y="3861048"/>
            <a:ext cx="8064896" cy="43204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 Sorunla doğrudan ilgili, edebi, şiirsel ve betimleyici bir dil geliştirmek.</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
        <p:nvSpPr>
          <p:cNvPr id="9" name="2 Alt Başlık"/>
          <p:cNvSpPr txBox="1">
            <a:spLocks/>
          </p:cNvSpPr>
          <p:nvPr/>
        </p:nvSpPr>
        <p:spPr>
          <a:xfrm>
            <a:off x="539552" y="5661248"/>
            <a:ext cx="8064896" cy="72008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Sosyal bilimler, eğitim kurumları ve eğitim tarihi konularında çalışmalar yapmak, aşina olmak.</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
        <p:nvSpPr>
          <p:cNvPr id="10" name="2 Alt Başlık"/>
          <p:cNvSpPr txBox="1">
            <a:spLocks/>
          </p:cNvSpPr>
          <p:nvPr/>
        </p:nvSpPr>
        <p:spPr>
          <a:xfrm>
            <a:off x="539552" y="4437112"/>
            <a:ext cx="8064896"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Ortaya çıkan bir olayın öncesin de yer alan ve ortaya çıktığı andaki koşullar ve bireyler hakkında bazı bilgiler elde ederek, olayın hangi bağlamda meydana geldiğini anlamak.</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i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ox(i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ox(in)">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4" grpId="0" animBg="1"/>
      <p:bldP spid="5"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ELEŞTİRİ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3" name="2 Alt Başlık"/>
          <p:cNvSpPr txBox="1">
            <a:spLocks/>
          </p:cNvSpPr>
          <p:nvPr/>
        </p:nvSpPr>
        <p:spPr>
          <a:xfrm>
            <a:off x="539552" y="1277148"/>
            <a:ext cx="8064896"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b="1" dirty="0" smtClean="0"/>
              <a:t>Eisner eğitimsel eleştiriyi </a:t>
            </a:r>
            <a:r>
              <a:rPr lang="tr-TR" b="1" dirty="0" smtClean="0">
                <a:solidFill>
                  <a:schemeClr val="accent2"/>
                </a:solidFill>
                <a:effectLst>
                  <a:outerShdw blurRad="38100" dist="38100" dir="2700000" algn="tl">
                    <a:srgbClr val="000000">
                      <a:alpha val="43137"/>
                    </a:srgbClr>
                  </a:outerShdw>
                </a:effectLst>
              </a:rPr>
              <a:t>dört aşama</a:t>
            </a:r>
            <a:r>
              <a:rPr lang="tr-TR" b="1" dirty="0" smtClean="0"/>
              <a:t> olarak incelemiştir.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uLnTx/>
              <a:uFillTx/>
              <a:latin typeface="+mn-lt"/>
              <a:ea typeface="+mn-ea"/>
              <a:cs typeface="+mn-cs"/>
            </a:endParaRPr>
          </a:p>
        </p:txBody>
      </p:sp>
      <p:sp>
        <p:nvSpPr>
          <p:cNvPr id="11" name="10 Sağ Ok"/>
          <p:cNvSpPr/>
          <p:nvPr/>
        </p:nvSpPr>
        <p:spPr>
          <a:xfrm>
            <a:off x="683568" y="2519756"/>
            <a:ext cx="2304256"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1. TANIMLAMA</a:t>
            </a:r>
            <a:endParaRPr lang="tr-TR" dirty="0"/>
          </a:p>
        </p:txBody>
      </p:sp>
      <p:sp>
        <p:nvSpPr>
          <p:cNvPr id="12" name="2 Alt Başlık"/>
          <p:cNvSpPr txBox="1">
            <a:spLocks/>
          </p:cNvSpPr>
          <p:nvPr/>
        </p:nvSpPr>
        <p:spPr>
          <a:xfrm>
            <a:off x="3347864" y="2519756"/>
            <a:ext cx="5040560"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Bir sanat eserinde “tanımlama” yapmak okuyucunun bir yer ya da süreci gözünde canlandırmasını sağlar.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4" name="13 Sağ Ok"/>
          <p:cNvSpPr/>
          <p:nvPr/>
        </p:nvSpPr>
        <p:spPr>
          <a:xfrm>
            <a:off x="683568" y="3743892"/>
            <a:ext cx="2304256"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2. YORUMLAMA</a:t>
            </a:r>
            <a:endParaRPr lang="tr-TR" dirty="0"/>
          </a:p>
        </p:txBody>
      </p:sp>
      <p:sp>
        <p:nvSpPr>
          <p:cNvPr id="15" name="2 Alt Başlık"/>
          <p:cNvSpPr txBox="1">
            <a:spLocks/>
          </p:cNvSpPr>
          <p:nvPr/>
        </p:nvSpPr>
        <p:spPr>
          <a:xfrm>
            <a:off x="3347864" y="3743892"/>
            <a:ext cx="5040560" cy="9361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Eğitim eleştirmenleri yalnızca akılda kalıcı deneyimleri ortaya koymakla ilgilenmez aynı zamanda bunların anlamını da açıklar.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ox(i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ox(in)">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1" grpId="0" animBg="1"/>
      <p:bldP spid="12"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ELEŞTİRİ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6" name="15 Sağ Ok"/>
          <p:cNvSpPr/>
          <p:nvPr/>
        </p:nvSpPr>
        <p:spPr>
          <a:xfrm>
            <a:off x="683568" y="1196752"/>
            <a:ext cx="2304256" cy="86409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3. DEĞERLENDİRME</a:t>
            </a:r>
            <a:endParaRPr lang="tr-TR" dirty="0"/>
          </a:p>
        </p:txBody>
      </p:sp>
      <p:sp>
        <p:nvSpPr>
          <p:cNvPr id="17" name="2 Alt Başlık"/>
          <p:cNvSpPr txBox="1">
            <a:spLocks/>
          </p:cNvSpPr>
          <p:nvPr/>
        </p:nvSpPr>
        <p:spPr>
          <a:xfrm>
            <a:off x="3203848" y="1412776"/>
            <a:ext cx="5040560" cy="50405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solidFill>
                  <a:schemeClr val="accent2"/>
                </a:solidFill>
                <a:effectLst>
                  <a:outerShdw blurRad="38100" dist="38100" dir="2700000" algn="tl">
                    <a:srgbClr val="000000">
                      <a:alpha val="43137"/>
                    </a:srgbClr>
                  </a:outerShdw>
                </a:effectLst>
              </a:rPr>
              <a:t>Üç</a:t>
            </a:r>
            <a:r>
              <a:rPr lang="tr-TR" b="1" dirty="0" smtClean="0">
                <a:effectLst>
                  <a:outerShdw blurRad="38100" dist="38100" dir="2700000" algn="tl">
                    <a:srgbClr val="000000">
                      <a:alpha val="43137"/>
                    </a:srgbClr>
                  </a:outerShdw>
                </a:effectLst>
              </a:rPr>
              <a:t> </a:t>
            </a:r>
            <a:r>
              <a:rPr lang="tr-TR" b="1" dirty="0" smtClean="0"/>
              <a:t>değerlendirme türü vardır;</a:t>
            </a:r>
          </a:p>
          <a:p>
            <a:pPr algn="just"/>
            <a:endParaRPr lang="tr-TR" b="1" dirty="0" smtClean="0"/>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1" name="20 Beşgen"/>
          <p:cNvSpPr/>
          <p:nvPr/>
        </p:nvSpPr>
        <p:spPr>
          <a:xfrm>
            <a:off x="2051720" y="2492896"/>
            <a:ext cx="1944216"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Ölçüt Temelli</a:t>
            </a:r>
            <a:endParaRPr lang="tr-TR" dirty="0"/>
          </a:p>
        </p:txBody>
      </p:sp>
      <p:sp>
        <p:nvSpPr>
          <p:cNvPr id="22" name="21 Beşgen"/>
          <p:cNvSpPr/>
          <p:nvPr/>
        </p:nvSpPr>
        <p:spPr>
          <a:xfrm>
            <a:off x="2051720" y="3573016"/>
            <a:ext cx="1944216"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Norm Temelli</a:t>
            </a:r>
            <a:endParaRPr lang="tr-TR" dirty="0"/>
          </a:p>
        </p:txBody>
      </p:sp>
      <p:sp>
        <p:nvSpPr>
          <p:cNvPr id="23" name="22 Beşgen"/>
          <p:cNvSpPr/>
          <p:nvPr/>
        </p:nvSpPr>
        <p:spPr>
          <a:xfrm>
            <a:off x="2051720" y="4725144"/>
            <a:ext cx="1944216"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Kişi Temelli</a:t>
            </a:r>
            <a:endParaRPr lang="tr-TR" dirty="0"/>
          </a:p>
        </p:txBody>
      </p:sp>
      <p:sp>
        <p:nvSpPr>
          <p:cNvPr id="24" name="2 Alt Başlık"/>
          <p:cNvSpPr txBox="1">
            <a:spLocks/>
          </p:cNvSpPr>
          <p:nvPr/>
        </p:nvSpPr>
        <p:spPr>
          <a:xfrm>
            <a:off x="4211960" y="2564904"/>
            <a:ext cx="4320480" cy="36004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r>
              <a:rPr lang="tr-TR" sz="1200" b="1" dirty="0" smtClean="0"/>
              <a:t>Bu değerlendirmede tek tek öğrenciler bir ölçütle kıyaslanırlar</a:t>
            </a:r>
          </a:p>
          <a:p>
            <a:pPr algn="just"/>
            <a:endParaRPr lang="tr-TR" sz="1200" b="1" dirty="0" smtClean="0"/>
          </a:p>
          <a:p>
            <a:pPr algn="just"/>
            <a:endParaRPr lang="tr-TR" sz="1200"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sz="1200"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5" name="2 Alt Başlık"/>
          <p:cNvSpPr txBox="1">
            <a:spLocks/>
          </p:cNvSpPr>
          <p:nvPr/>
        </p:nvSpPr>
        <p:spPr>
          <a:xfrm>
            <a:off x="4211960" y="3573016"/>
            <a:ext cx="4320480" cy="57606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sz="1200" b="1" dirty="0" smtClean="0"/>
              <a:t>Bu değerlendirmede de öğrenciler bir grupla karşılaştırılarak değerlendirme yapılıyor.</a:t>
            </a:r>
          </a:p>
          <a:p>
            <a:pPr algn="just"/>
            <a:endParaRPr lang="tr-TR" sz="1200" b="1" dirty="0" smtClean="0"/>
          </a:p>
          <a:p>
            <a:pPr algn="just"/>
            <a:endParaRPr lang="tr-TR" sz="1200"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sz="1200"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6" name="2 Alt Başlık"/>
          <p:cNvSpPr txBox="1">
            <a:spLocks/>
          </p:cNvSpPr>
          <p:nvPr/>
        </p:nvSpPr>
        <p:spPr>
          <a:xfrm>
            <a:off x="4283968" y="4653136"/>
            <a:ext cx="4320480" cy="64807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sz="1200" b="1" dirty="0" smtClean="0"/>
              <a:t>Bu değerlendirmede değerlendirme yapılır öğrencinin bir ölçütle değil geçmişteki ve bugünkü performansının karşılaştırılmasını içerir.</a:t>
            </a:r>
          </a:p>
          <a:p>
            <a:pPr algn="just"/>
            <a:endParaRPr lang="tr-TR" sz="1200" b="1" dirty="0" smtClean="0"/>
          </a:p>
          <a:p>
            <a:pPr algn="just"/>
            <a:endParaRPr lang="tr-TR" sz="1200"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sz="1200"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ox(in)">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blinds(horizontal)">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box(in)">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linds(horizontal)">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ox(in)">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blinds(horizontal)">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7" grpId="0" animBg="1"/>
      <p:bldP spid="21" grpId="0" animBg="1"/>
      <p:bldP spid="22" grpId="0" animBg="1"/>
      <p:bldP spid="23" grpId="0" animBg="1"/>
      <p:bldP spid="24" grpId="0" animBg="1"/>
      <p:bldP spid="25"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EĞİTİMSEL ELEŞTİRİ</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6" name="15 Sağ Ok"/>
          <p:cNvSpPr/>
          <p:nvPr/>
        </p:nvSpPr>
        <p:spPr>
          <a:xfrm>
            <a:off x="395536" y="1628800"/>
            <a:ext cx="2664296" cy="216024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4. ANA TEMANIN FORMULE EDİLMESİ</a:t>
            </a:r>
            <a:endParaRPr lang="tr-TR" dirty="0"/>
          </a:p>
        </p:txBody>
      </p:sp>
      <p:sp>
        <p:nvSpPr>
          <p:cNvPr id="17" name="2 Alt Başlık"/>
          <p:cNvSpPr txBox="1">
            <a:spLocks/>
          </p:cNvSpPr>
          <p:nvPr/>
        </p:nvSpPr>
        <p:spPr>
          <a:xfrm>
            <a:off x="3203848" y="1412776"/>
            <a:ext cx="5040560" cy="273630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Eğitimsel eleştiri de bir sınıfa ilişkin bir öykü anlatıldı,sınıf okuyucunun gözünde canlandıracağı biçimde tanımlandı, sınıf içindeki eylemlerin anlamı yorumlandı, tanımlanan ve yorumlanan olayların eğitsel değeri tartışıldı. Eleştirmenin bu noktada, kıssadan hisse olacak mesajı belirlemesi gereklidir. Bu ana temalar, çıkarıldıkları durumlara benzer nitelikteki durumların ipuçlarını ya da işaretlerini görmede çok yardımcı olur.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4098" name="Picture 2" descr="C:\Users\Leo\Desktop\sunum\öğretmenin öykü anlatma resmi.JPG"/>
          <p:cNvPicPr>
            <a:picLocks noChangeAspect="1" noChangeArrowheads="1"/>
          </p:cNvPicPr>
          <p:nvPr/>
        </p:nvPicPr>
        <p:blipFill>
          <a:blip r:embed="rId2" cstate="print"/>
          <a:srcRect/>
          <a:stretch>
            <a:fillRect/>
          </a:stretch>
        </p:blipFill>
        <p:spPr bwMode="auto">
          <a:xfrm>
            <a:off x="2411760" y="4293096"/>
            <a:ext cx="4248472" cy="21602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ox(i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4098"/>
                                        </p:tgtEl>
                                        <p:attrNameLst>
                                          <p:attrName>style.visibility</p:attrName>
                                        </p:attrNameLst>
                                      </p:cBhvr>
                                      <p:to>
                                        <p:strVal val="visible"/>
                                      </p:to>
                                    </p:set>
                                    <p:animEffect transition="in" filter="diamond(in)">
                                      <p:cBhvr>
                                        <p:cTn id="22"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Alt Başlık"/>
          <p:cNvSpPr txBox="1">
            <a:spLocks/>
          </p:cNvSpPr>
          <p:nvPr/>
        </p:nvSpPr>
        <p:spPr>
          <a:xfrm>
            <a:off x="467544" y="306690"/>
            <a:ext cx="8136904" cy="64807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r>
              <a:rPr lang="tr-TR" sz="2000" b="1" dirty="0" smtClean="0">
                <a:solidFill>
                  <a:srgbClr val="C00000"/>
                </a:solidFill>
                <a:effectLst>
                  <a:outerShdw blurRad="38100" dist="38100" dir="2700000" algn="tl">
                    <a:srgbClr val="000000">
                      <a:alpha val="43137"/>
                    </a:srgbClr>
                  </a:outerShdw>
                </a:effectLst>
              </a:rPr>
              <a:t>SONUÇ</a:t>
            </a:r>
          </a:p>
          <a:p>
            <a:pPr algn="ctr">
              <a:spcBef>
                <a:spcPct val="20000"/>
              </a:spcBef>
              <a:defRPr/>
            </a:pPr>
            <a:r>
              <a:rPr lang="tr-TR" sz="2000" b="1" dirty="0" smtClean="0">
                <a:solidFill>
                  <a:srgbClr val="C00000"/>
                </a:solidFill>
                <a:effectLst>
                  <a:outerShdw blurRad="38100" dist="38100" dir="2700000" algn="tl">
                    <a:srgbClr val="000000">
                      <a:alpha val="43137"/>
                    </a:srgbClr>
                  </a:outerShdw>
                </a:effectLst>
              </a:rPr>
              <a:t> </a:t>
            </a:r>
            <a:endParaRPr lang="tr-TR" sz="2000" b="1" u="sng" dirty="0" smtClean="0">
              <a:solidFill>
                <a:srgbClr val="C00000"/>
              </a:solidFill>
              <a:effectLst>
                <a:outerShdw blurRad="38100" dist="38100" dir="2700000" algn="tl">
                  <a:srgbClr val="000000">
                    <a:alpha val="43137"/>
                  </a:srgbClr>
                </a:outerShdw>
              </a:effectLst>
            </a:endParaRPr>
          </a:p>
        </p:txBody>
      </p:sp>
      <p:sp>
        <p:nvSpPr>
          <p:cNvPr id="17" name="2 Alt Başlık"/>
          <p:cNvSpPr txBox="1">
            <a:spLocks/>
          </p:cNvSpPr>
          <p:nvPr/>
        </p:nvSpPr>
        <p:spPr>
          <a:xfrm>
            <a:off x="611560" y="1412776"/>
            <a:ext cx="8064896" cy="136815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Sanatsal denetim yaklaşımı, kesinlik içermediği ve öznel olduğu gerekçesi ile eleştirilmektedir. Ancak kesin bir biçimde ortaya konmuş  verilerin, duyarlı bir biçimde yorumlanması ve anlamlandırılması ile öğretmenlere daha sağlıklı bir değerlendirme olanağı sunulabilmektedir.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467544" y="404664"/>
            <a:ext cx="8136904" cy="792088"/>
          </a:xfrm>
        </p:spPr>
        <p:style>
          <a:lnRef idx="2">
            <a:schemeClr val="accent2"/>
          </a:lnRef>
          <a:fillRef idx="1">
            <a:schemeClr val="lt1"/>
          </a:fillRef>
          <a:effectRef idx="0">
            <a:schemeClr val="accent2"/>
          </a:effectRef>
          <a:fontRef idx="minor">
            <a:schemeClr val="dk1"/>
          </a:fontRef>
        </p:style>
        <p:txBody>
          <a:bodyPr>
            <a:noAutofit/>
          </a:bodyPr>
          <a:lstStyle/>
          <a:p>
            <a:r>
              <a:rPr lang="tr-TR" sz="2000" b="1" dirty="0" err="1">
                <a:solidFill>
                  <a:schemeClr val="tx1"/>
                </a:solidFill>
              </a:rPr>
              <a:t>Elliot</a:t>
            </a:r>
            <a:r>
              <a:rPr lang="tr-TR" sz="2000" b="1" dirty="0">
                <a:solidFill>
                  <a:schemeClr val="tx1"/>
                </a:solidFill>
              </a:rPr>
              <a:t> </a:t>
            </a:r>
            <a:r>
              <a:rPr lang="tr-TR" sz="2000" b="1" dirty="0" smtClean="0">
                <a:solidFill>
                  <a:schemeClr val="tx1"/>
                </a:solidFill>
              </a:rPr>
              <a:t>W.</a:t>
            </a:r>
            <a:r>
              <a:rPr lang="tr-TR" sz="2000" b="1" dirty="0" err="1" smtClean="0">
                <a:solidFill>
                  <a:schemeClr val="tx1"/>
                </a:solidFill>
              </a:rPr>
              <a:t>EISNER’ın</a:t>
            </a:r>
            <a:r>
              <a:rPr lang="tr-TR" sz="2000" b="1" dirty="0" smtClean="0">
                <a:solidFill>
                  <a:schemeClr val="tx1"/>
                </a:solidFill>
              </a:rPr>
              <a:t> </a:t>
            </a:r>
            <a:r>
              <a:rPr lang="tr-TR" sz="2000" b="1" dirty="0">
                <a:solidFill>
                  <a:srgbClr val="C00000"/>
                </a:solidFill>
                <a:effectLst>
                  <a:outerShdw blurRad="38100" dist="38100" dir="2700000" algn="tl">
                    <a:srgbClr val="000000">
                      <a:alpha val="43137"/>
                    </a:srgbClr>
                  </a:outerShdw>
                </a:effectLst>
              </a:rPr>
              <a:t>sanatsal denetimle ilgili yaklaşımlar</a:t>
            </a:r>
            <a:r>
              <a:rPr lang="tr-TR" sz="2000" b="1" dirty="0">
                <a:solidFill>
                  <a:schemeClr val="tx1"/>
                </a:solidFill>
              </a:rPr>
              <a:t>ı vardır</a:t>
            </a:r>
            <a:r>
              <a:rPr lang="tr-TR" sz="2000" b="1" dirty="0" smtClean="0">
                <a:solidFill>
                  <a:schemeClr val="tx1"/>
                </a:solidFill>
              </a:rPr>
              <a:t>.</a:t>
            </a:r>
          </a:p>
          <a:p>
            <a:r>
              <a:rPr lang="tr-TR" sz="2000" b="1" dirty="0" smtClean="0">
                <a:solidFill>
                  <a:schemeClr val="tx1"/>
                </a:solidFill>
              </a:rPr>
              <a:t>Bunları </a:t>
            </a:r>
            <a:r>
              <a:rPr lang="tr-TR" sz="2000" b="1" dirty="0">
                <a:solidFill>
                  <a:schemeClr val="tx1"/>
                </a:solidFill>
              </a:rPr>
              <a:t>hep birlikte inceleyelim;</a:t>
            </a:r>
          </a:p>
          <a:p>
            <a:endParaRPr lang="tr-TR" sz="2000" b="1" dirty="0">
              <a:solidFill>
                <a:schemeClr val="tx1"/>
              </a:solidFill>
            </a:endParaRPr>
          </a:p>
        </p:txBody>
      </p:sp>
      <p:sp>
        <p:nvSpPr>
          <p:cNvPr id="4" name="2 Alt Başlık"/>
          <p:cNvSpPr txBox="1">
            <a:spLocks/>
          </p:cNvSpPr>
          <p:nvPr/>
        </p:nvSpPr>
        <p:spPr>
          <a:xfrm>
            <a:off x="395536" y="2132856"/>
            <a:ext cx="6120680" cy="316835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Deneticinin </a:t>
            </a:r>
            <a:r>
              <a:rPr lang="tr-TR" b="1" dirty="0"/>
              <a:t>belirli bir öğretim yaklaşımını dayatmasına da karşı çıkmıştır</a:t>
            </a:r>
            <a:r>
              <a:rPr lang="tr-TR" b="1" dirty="0" smtClean="0"/>
              <a:t>.</a:t>
            </a:r>
          </a:p>
          <a:p>
            <a:pPr algn="just"/>
            <a:endParaRPr lang="tr-TR" b="1" dirty="0"/>
          </a:p>
          <a:p>
            <a:pPr algn="just"/>
            <a:r>
              <a:rPr lang="tr-TR" b="1" dirty="0" smtClean="0"/>
              <a:t>* Eisner </a:t>
            </a:r>
            <a:r>
              <a:rPr lang="tr-TR" b="1" dirty="0" smtClean="0">
                <a:solidFill>
                  <a:srgbClr val="C00000"/>
                </a:solidFill>
              </a:rPr>
              <a:t>“denetim” </a:t>
            </a:r>
            <a:r>
              <a:rPr lang="tr-TR" b="1" dirty="0" smtClean="0"/>
              <a:t>kavramından </a:t>
            </a:r>
            <a:r>
              <a:rPr lang="tr-TR" b="1" dirty="0"/>
              <a:t>hoşlanmadığını dile getirir.Çünkü denetim kavramı bürolarda ya da fabrikalardaki hiyerarşik ilişkiyi </a:t>
            </a:r>
            <a:r>
              <a:rPr lang="tr-TR" b="1" dirty="0" smtClean="0"/>
              <a:t>çağrıştırmaktadır. Denetim </a:t>
            </a:r>
            <a:r>
              <a:rPr lang="tr-TR" b="1" dirty="0"/>
              <a:t>çözcüğü bireyler arasında diyalog ve bilgi değişimini ortadan kaldıran bir etki olarak yorumlar.Onun yerine öğretmenlerin inisiyatif sahibi olmalarını ve deneticinin önerilerini kabul ya da reddetme özgürlüğü tanıyan </a:t>
            </a:r>
            <a:r>
              <a:rPr lang="tr-TR" b="1" dirty="0" smtClean="0">
                <a:solidFill>
                  <a:srgbClr val="C00000"/>
                </a:solidFill>
              </a:rPr>
              <a:t>“danışman kişiler” </a:t>
            </a:r>
            <a:r>
              <a:rPr lang="tr-TR" b="1" dirty="0"/>
              <a:t>dir</a:t>
            </a:r>
            <a:r>
              <a:rPr lang="tr-TR" b="1" dirty="0" smtClean="0"/>
              <a:t>. </a:t>
            </a: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2050" name="Picture 2" descr="C:\Users\Leo\Desktop\sunum\BÜRO RESMİ.jpg"/>
          <p:cNvPicPr>
            <a:picLocks noChangeAspect="1" noChangeArrowheads="1"/>
          </p:cNvPicPr>
          <p:nvPr/>
        </p:nvPicPr>
        <p:blipFill>
          <a:blip r:embed="rId2" cstate="print"/>
          <a:srcRect/>
          <a:stretch>
            <a:fillRect/>
          </a:stretch>
        </p:blipFill>
        <p:spPr bwMode="auto">
          <a:xfrm>
            <a:off x="6660232" y="2510011"/>
            <a:ext cx="2304256" cy="2215133"/>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ox(i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467544" y="404664"/>
            <a:ext cx="8136904" cy="792088"/>
          </a:xfrm>
        </p:spPr>
        <p:style>
          <a:lnRef idx="2">
            <a:schemeClr val="accent2"/>
          </a:lnRef>
          <a:fillRef idx="1">
            <a:schemeClr val="lt1"/>
          </a:fillRef>
          <a:effectRef idx="0">
            <a:schemeClr val="accent2"/>
          </a:effectRef>
          <a:fontRef idx="minor">
            <a:schemeClr val="dk1"/>
          </a:fontRef>
        </p:style>
        <p:txBody>
          <a:bodyPr>
            <a:noAutofit/>
          </a:bodyPr>
          <a:lstStyle/>
          <a:p>
            <a:r>
              <a:rPr lang="tr-TR" sz="2000" b="1" dirty="0">
                <a:solidFill>
                  <a:schemeClr val="tx1"/>
                </a:solidFill>
              </a:rPr>
              <a:t>Elliot W.EİSNER’ın sanatsal denetimle ilgili yaklaşımları vardır</a:t>
            </a:r>
            <a:r>
              <a:rPr lang="tr-TR" sz="2000" b="1" dirty="0" smtClean="0">
                <a:solidFill>
                  <a:schemeClr val="tx1"/>
                </a:solidFill>
              </a:rPr>
              <a:t>.</a:t>
            </a:r>
          </a:p>
          <a:p>
            <a:r>
              <a:rPr lang="tr-TR" sz="2000" b="1" dirty="0" smtClean="0">
                <a:solidFill>
                  <a:schemeClr val="tx1"/>
                </a:solidFill>
              </a:rPr>
              <a:t>Bunları </a:t>
            </a:r>
            <a:r>
              <a:rPr lang="tr-TR" sz="2000" b="1" dirty="0">
                <a:solidFill>
                  <a:schemeClr val="tx1"/>
                </a:solidFill>
              </a:rPr>
              <a:t>hep birlikte inceleyelim;</a:t>
            </a:r>
          </a:p>
          <a:p>
            <a:endParaRPr lang="tr-TR" sz="2000" b="1" dirty="0">
              <a:solidFill>
                <a:schemeClr val="tx1"/>
              </a:solidFill>
            </a:endParaRPr>
          </a:p>
        </p:txBody>
      </p:sp>
      <p:sp>
        <p:nvSpPr>
          <p:cNvPr id="4" name="2 Alt Başlık"/>
          <p:cNvSpPr txBox="1">
            <a:spLocks/>
          </p:cNvSpPr>
          <p:nvPr/>
        </p:nvSpPr>
        <p:spPr>
          <a:xfrm>
            <a:off x="539552" y="1700808"/>
            <a:ext cx="8064896" cy="324036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Eisner  </a:t>
            </a:r>
            <a:r>
              <a:rPr lang="tr-TR" b="1" dirty="0" smtClean="0">
                <a:solidFill>
                  <a:srgbClr val="C00000"/>
                </a:solidFill>
              </a:rPr>
              <a:t>“denetici” </a:t>
            </a:r>
            <a:r>
              <a:rPr lang="tr-TR" b="1" dirty="0"/>
              <a:t>kavramının olumlu yönüne de şöyle bakmaktadır.Öğretmenin  analiz ve yorum sürecine katılımına olanak sağlar ve deneticinin  gözlem yaptığı alanda uzman olması, sınıfta olup bitenleri anlaması açısından önemli olduğu düşünmektedir</a:t>
            </a:r>
            <a:r>
              <a:rPr lang="tr-TR" b="1" dirty="0" smtClean="0"/>
              <a:t>.</a:t>
            </a:r>
          </a:p>
          <a:p>
            <a:pPr algn="just"/>
            <a:endParaRPr lang="tr-TR" b="1" dirty="0"/>
          </a:p>
          <a:p>
            <a:pPr algn="just"/>
            <a:r>
              <a:rPr lang="tr-TR" b="1" dirty="0" smtClean="0"/>
              <a:t>*  Eisner </a:t>
            </a:r>
            <a:r>
              <a:rPr lang="tr-TR" b="1" dirty="0"/>
              <a:t>değerlendirmede </a:t>
            </a:r>
            <a:r>
              <a:rPr lang="tr-TR" b="1" dirty="0" smtClean="0">
                <a:solidFill>
                  <a:srgbClr val="C00000"/>
                </a:solidFill>
              </a:rPr>
              <a:t>“niceliksel” </a:t>
            </a:r>
            <a:r>
              <a:rPr lang="tr-TR" b="1" dirty="0"/>
              <a:t>ölçme araçlarının yerine ‘eleştiriyi’ kullanır.Böylelikle sınıftaki karmaşıklığın algılanması ve kaydedilmesi için de deneticinin duyarlık ve takdirlerini gösteren bir </a:t>
            </a:r>
            <a:r>
              <a:rPr lang="tr-TR" b="1" dirty="0" smtClean="0"/>
              <a:t>dil kullanması </a:t>
            </a:r>
            <a:r>
              <a:rPr lang="tr-TR" b="1" dirty="0"/>
              <a:t>gerekir</a:t>
            </a:r>
            <a:r>
              <a:rPr lang="tr-TR" b="1" dirty="0" smtClean="0"/>
              <a:t>.</a:t>
            </a:r>
          </a:p>
          <a:p>
            <a:pPr algn="just"/>
            <a:endParaRPr lang="tr-TR" b="1" dirty="0"/>
          </a:p>
          <a:p>
            <a:pPr algn="just"/>
            <a:r>
              <a:rPr lang="tr-TR" b="1" dirty="0" smtClean="0"/>
              <a:t>* Denetici </a:t>
            </a:r>
            <a:r>
              <a:rPr lang="tr-TR" b="1" dirty="0"/>
              <a:t>sınıfta daha çok işitsel,görsel,ve kinestetik  boyutların varlığını arar ve farklılıklara odaklanır. </a:t>
            </a:r>
          </a:p>
          <a:p>
            <a:pPr algn="just"/>
            <a:endParaRPr lang="tr-TR" b="1" dirty="0" smtClean="0"/>
          </a:p>
          <a:p>
            <a:pPr algn="just"/>
            <a:endParaRPr lang="tr-TR" b="1"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467544" y="404664"/>
            <a:ext cx="8136904" cy="792088"/>
          </a:xfrm>
        </p:spPr>
        <p:style>
          <a:lnRef idx="2">
            <a:schemeClr val="accent2"/>
          </a:lnRef>
          <a:fillRef idx="1">
            <a:schemeClr val="lt1"/>
          </a:fillRef>
          <a:effectRef idx="0">
            <a:schemeClr val="accent2"/>
          </a:effectRef>
          <a:fontRef idx="minor">
            <a:schemeClr val="dk1"/>
          </a:fontRef>
        </p:style>
        <p:txBody>
          <a:bodyPr>
            <a:noAutofit/>
          </a:bodyPr>
          <a:lstStyle/>
          <a:p>
            <a:r>
              <a:rPr lang="tr-TR" sz="2000" b="1" dirty="0">
                <a:solidFill>
                  <a:schemeClr val="tx1"/>
                </a:solidFill>
              </a:rPr>
              <a:t>Eisner’ın sanatsal yaklaşımda </a:t>
            </a:r>
            <a:r>
              <a:rPr lang="tr-TR" sz="2000" b="1" dirty="0">
                <a:solidFill>
                  <a:srgbClr val="C00000"/>
                </a:solidFill>
                <a:effectLst>
                  <a:outerShdw blurRad="38100" dist="38100" dir="2700000" algn="tl">
                    <a:srgbClr val="000000">
                      <a:alpha val="43137"/>
                    </a:srgbClr>
                  </a:outerShdw>
                </a:effectLst>
              </a:rPr>
              <a:t>değerlendirme yapılırken </a:t>
            </a:r>
            <a:endParaRPr lang="tr-TR" sz="2000" b="1" dirty="0" smtClean="0">
              <a:solidFill>
                <a:srgbClr val="C00000"/>
              </a:solidFill>
              <a:effectLst>
                <a:outerShdw blurRad="38100" dist="38100" dir="2700000" algn="tl">
                  <a:srgbClr val="000000">
                    <a:alpha val="43137"/>
                  </a:srgbClr>
                </a:outerShdw>
              </a:effectLst>
            </a:endParaRPr>
          </a:p>
          <a:p>
            <a:r>
              <a:rPr lang="tr-TR" sz="2000" b="1" dirty="0" smtClean="0">
                <a:solidFill>
                  <a:srgbClr val="C00000"/>
                </a:solidFill>
                <a:effectLst>
                  <a:outerShdw blurRad="38100" dist="38100" dir="2700000" algn="tl">
                    <a:srgbClr val="000000">
                      <a:alpha val="43137"/>
                    </a:srgbClr>
                  </a:outerShdw>
                </a:effectLst>
              </a:rPr>
              <a:t>nelere </a:t>
            </a:r>
            <a:r>
              <a:rPr lang="tr-TR" sz="2000" b="1" dirty="0">
                <a:solidFill>
                  <a:srgbClr val="C00000"/>
                </a:solidFill>
                <a:effectLst>
                  <a:outerShdw blurRad="38100" dist="38100" dir="2700000" algn="tl">
                    <a:srgbClr val="000000">
                      <a:alpha val="43137"/>
                    </a:srgbClr>
                  </a:outerShdw>
                </a:effectLst>
              </a:rPr>
              <a:t>dikkat edilmesi gerektiği</a:t>
            </a:r>
            <a:r>
              <a:rPr lang="tr-TR" sz="2000" b="1" dirty="0">
                <a:solidFill>
                  <a:schemeClr val="tx1"/>
                </a:solidFill>
              </a:rPr>
              <a:t>ni maddelemiştir.</a:t>
            </a:r>
          </a:p>
          <a:p>
            <a:endParaRPr lang="tr-TR" sz="2000" b="1" dirty="0" smtClean="0">
              <a:solidFill>
                <a:schemeClr val="tx1"/>
              </a:solidFill>
            </a:endParaRPr>
          </a:p>
          <a:p>
            <a:endParaRPr lang="tr-TR" sz="2000" b="1" dirty="0">
              <a:solidFill>
                <a:schemeClr val="tx1"/>
              </a:solidFill>
            </a:endParaRPr>
          </a:p>
        </p:txBody>
      </p:sp>
      <p:sp>
        <p:nvSpPr>
          <p:cNvPr id="5" name="2 Alt Başlık"/>
          <p:cNvSpPr txBox="1">
            <a:spLocks/>
          </p:cNvSpPr>
          <p:nvPr/>
        </p:nvSpPr>
        <p:spPr>
          <a:xfrm>
            <a:off x="395536" y="1628800"/>
            <a:ext cx="7848872" cy="482453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Olayların </a:t>
            </a:r>
            <a:r>
              <a:rPr lang="tr-TR" b="1" dirty="0"/>
              <a:t>sadece gerçek anlamları ya da tekrar oranlarına değil içerdikleri açık  ya da gizli anlamlarına da dikkat edilmesi</a:t>
            </a:r>
            <a:r>
              <a:rPr lang="tr-TR" b="1" dirty="0" smtClean="0"/>
              <a:t>.</a:t>
            </a:r>
          </a:p>
          <a:p>
            <a:pPr algn="just">
              <a:buFont typeface="Arial" charset="0"/>
              <a:buChar char="•"/>
            </a:pPr>
            <a:endParaRPr lang="tr-TR" b="1" dirty="0"/>
          </a:p>
          <a:p>
            <a:pPr algn="just"/>
            <a:r>
              <a:rPr lang="tr-TR" b="1" dirty="0" smtClean="0"/>
              <a:t>* Deneticinin,önemli </a:t>
            </a:r>
            <a:r>
              <a:rPr lang="tr-TR" b="1" dirty="0"/>
              <a:t>olan noktaları görebilme yeteneğini kazanmış olması ve  yüksek düzeyde bir uzmanlığın olması</a:t>
            </a:r>
            <a:r>
              <a:rPr lang="tr-TR" b="1" dirty="0" smtClean="0"/>
              <a:t>,</a:t>
            </a:r>
          </a:p>
          <a:p>
            <a:pPr algn="just"/>
            <a:r>
              <a:rPr lang="tr-TR" b="1" dirty="0" smtClean="0"/>
              <a:t> </a:t>
            </a:r>
            <a:endParaRPr lang="tr-TR" b="1" dirty="0"/>
          </a:p>
          <a:p>
            <a:pPr algn="just"/>
            <a:r>
              <a:rPr lang="tr-TR" b="1" dirty="0" smtClean="0"/>
              <a:t>* Çocukların </a:t>
            </a:r>
            <a:r>
              <a:rPr lang="tr-TR" b="1" dirty="0"/>
              <a:t>eğitsel gelişimine </a:t>
            </a:r>
            <a:r>
              <a:rPr lang="tr-TR" b="1" dirty="0" smtClean="0"/>
              <a:t>başkalarının </a:t>
            </a:r>
            <a:r>
              <a:rPr lang="tr-TR" b="1" dirty="0"/>
              <a:t>yaptığı genel katkılardan ayrı olarak öğretmenin yaptığı özel katkıların takdir edilmesi</a:t>
            </a:r>
            <a:r>
              <a:rPr lang="tr-TR" b="1" dirty="0" smtClean="0"/>
              <a:t>.</a:t>
            </a:r>
          </a:p>
          <a:p>
            <a:pPr algn="just"/>
            <a:endParaRPr lang="tr-TR" b="1" dirty="0"/>
          </a:p>
          <a:p>
            <a:pPr algn="just"/>
            <a:r>
              <a:rPr lang="tr-TR" b="1" dirty="0" smtClean="0"/>
              <a:t>* Sınıftaki </a:t>
            </a:r>
            <a:r>
              <a:rPr lang="tr-TR" b="1" dirty="0"/>
              <a:t>olayların sadece geçici sürelerde değil belli bir zaman sürecine yayılan biçim de ve tekrarlı olarak gözlenmesi konusun da dikkatli </a:t>
            </a:r>
            <a:r>
              <a:rPr lang="tr-TR" b="1" dirty="0" smtClean="0"/>
              <a:t>olunması</a:t>
            </a:r>
          </a:p>
          <a:p>
            <a:pPr algn="just"/>
            <a:endParaRPr lang="tr-TR" b="1" dirty="0" smtClean="0"/>
          </a:p>
          <a:p>
            <a:pPr algn="just"/>
            <a:r>
              <a:rPr lang="tr-TR" b="1" dirty="0" smtClean="0"/>
              <a:t>*  Denetici </a:t>
            </a:r>
            <a:r>
              <a:rPr lang="tr-TR" b="1" dirty="0"/>
              <a:t>ve öğretmenler arasında dostça bir ilişkinin kurulması ve karşılıklı güven geliştirilmesi</a:t>
            </a:r>
            <a:r>
              <a:rPr lang="tr-TR" b="1" dirty="0" smtClean="0"/>
              <a:t>.</a:t>
            </a:r>
          </a:p>
          <a:p>
            <a:pPr algn="just">
              <a:buFont typeface="Arial" charset="0"/>
              <a:buChar char="•"/>
            </a:pPr>
            <a:endParaRPr lang="tr-TR" b="1" dirty="0"/>
          </a:p>
          <a:p>
            <a:pPr algn="just"/>
            <a:r>
              <a:rPr lang="tr-TR" b="1" dirty="0" smtClean="0"/>
              <a:t>*  Deneticinin </a:t>
            </a:r>
            <a:r>
              <a:rPr lang="tr-TR" b="1" dirty="0"/>
              <a:t>gördüğü ve gözlediği şeyleri kamuya açıklarken,dilini ustaca kullanma yeteneği geliştirmiş olması.</a:t>
            </a:r>
          </a:p>
          <a:p>
            <a:pPr algn="just"/>
            <a:endParaRPr lang="tr-TR" b="1" dirty="0"/>
          </a:p>
          <a:p>
            <a:pPr algn="just"/>
            <a:endParaRPr lang="tr-TR" b="1" dirty="0" smtClean="0"/>
          </a:p>
          <a:p>
            <a:pPr algn="just"/>
            <a:endParaRPr lang="tr-T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amond(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467544" y="404664"/>
            <a:ext cx="8136904" cy="792088"/>
          </a:xfrm>
        </p:spPr>
        <p:style>
          <a:lnRef idx="2">
            <a:schemeClr val="accent2"/>
          </a:lnRef>
          <a:fillRef idx="1">
            <a:schemeClr val="lt1"/>
          </a:fillRef>
          <a:effectRef idx="0">
            <a:schemeClr val="accent2"/>
          </a:effectRef>
          <a:fontRef idx="minor">
            <a:schemeClr val="dk1"/>
          </a:fontRef>
        </p:style>
        <p:txBody>
          <a:bodyPr>
            <a:noAutofit/>
          </a:bodyPr>
          <a:lstStyle/>
          <a:p>
            <a:r>
              <a:rPr lang="tr-TR" sz="2000" b="1" dirty="0">
                <a:solidFill>
                  <a:schemeClr val="tx1"/>
                </a:solidFill>
              </a:rPr>
              <a:t>Eisner’ın sanatsal yaklaşımda </a:t>
            </a:r>
            <a:r>
              <a:rPr lang="tr-TR" sz="2000" b="1" dirty="0">
                <a:solidFill>
                  <a:srgbClr val="C00000"/>
                </a:solidFill>
                <a:effectLst>
                  <a:outerShdw blurRad="38100" dist="38100" dir="2700000" algn="tl">
                    <a:srgbClr val="000000">
                      <a:alpha val="43137"/>
                    </a:srgbClr>
                  </a:outerShdw>
                </a:effectLst>
              </a:rPr>
              <a:t>değerlendirme yapılırken </a:t>
            </a:r>
            <a:endParaRPr lang="tr-TR" sz="2000" b="1" dirty="0" smtClean="0">
              <a:solidFill>
                <a:srgbClr val="C00000"/>
              </a:solidFill>
              <a:effectLst>
                <a:outerShdw blurRad="38100" dist="38100" dir="2700000" algn="tl">
                  <a:srgbClr val="000000">
                    <a:alpha val="43137"/>
                  </a:srgbClr>
                </a:outerShdw>
              </a:effectLst>
            </a:endParaRPr>
          </a:p>
          <a:p>
            <a:r>
              <a:rPr lang="tr-TR" sz="2000" b="1" dirty="0" smtClean="0">
                <a:solidFill>
                  <a:srgbClr val="C00000"/>
                </a:solidFill>
                <a:effectLst>
                  <a:outerShdw blurRad="38100" dist="38100" dir="2700000" algn="tl">
                    <a:srgbClr val="000000">
                      <a:alpha val="43137"/>
                    </a:srgbClr>
                  </a:outerShdw>
                </a:effectLst>
              </a:rPr>
              <a:t>nelere </a:t>
            </a:r>
            <a:r>
              <a:rPr lang="tr-TR" sz="2000" b="1" dirty="0">
                <a:solidFill>
                  <a:srgbClr val="C00000"/>
                </a:solidFill>
                <a:effectLst>
                  <a:outerShdw blurRad="38100" dist="38100" dir="2700000" algn="tl">
                    <a:srgbClr val="000000">
                      <a:alpha val="43137"/>
                    </a:srgbClr>
                  </a:outerShdw>
                </a:effectLst>
              </a:rPr>
              <a:t>dikkat edilmesi</a:t>
            </a:r>
            <a:r>
              <a:rPr lang="tr-TR" sz="2000" b="1" dirty="0">
                <a:solidFill>
                  <a:schemeClr val="tx1"/>
                </a:solidFill>
              </a:rPr>
              <a:t> gerektiğini maddelemiştir.</a:t>
            </a:r>
          </a:p>
          <a:p>
            <a:endParaRPr lang="tr-TR" sz="2000" b="1" dirty="0" smtClean="0">
              <a:solidFill>
                <a:schemeClr val="tx1"/>
              </a:solidFill>
            </a:endParaRPr>
          </a:p>
          <a:p>
            <a:endParaRPr lang="tr-TR" sz="2000" b="1" dirty="0">
              <a:solidFill>
                <a:schemeClr val="tx1"/>
              </a:solidFill>
            </a:endParaRPr>
          </a:p>
        </p:txBody>
      </p:sp>
      <p:sp>
        <p:nvSpPr>
          <p:cNvPr id="5" name="2 Alt Başlık"/>
          <p:cNvSpPr txBox="1">
            <a:spLocks/>
          </p:cNvSpPr>
          <p:nvPr/>
        </p:nvSpPr>
        <p:spPr>
          <a:xfrm>
            <a:off x="395536" y="1772816"/>
            <a:ext cx="7848872" cy="259228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Deneticinin </a:t>
            </a:r>
            <a:r>
              <a:rPr lang="tr-TR" b="1" dirty="0"/>
              <a:t>olayların anlamını uygun biçim de yorumlama yeteneğini kullanarak, bu olayların eğitimsel önemini gerektiği gibi takdir edebilmesi</a:t>
            </a:r>
            <a:r>
              <a:rPr lang="tr-TR" b="1" dirty="0" smtClean="0"/>
              <a:t>.</a:t>
            </a:r>
          </a:p>
          <a:p>
            <a:pPr algn="just"/>
            <a:endParaRPr lang="tr-TR" b="1" dirty="0"/>
          </a:p>
          <a:p>
            <a:pPr algn="just"/>
            <a:r>
              <a:rPr lang="tr-TR" b="1" dirty="0" smtClean="0"/>
              <a:t>*  Deneticinin </a:t>
            </a:r>
            <a:r>
              <a:rPr lang="tr-TR" b="1" dirty="0"/>
              <a:t>kendi deneyimleri</a:t>
            </a:r>
            <a:r>
              <a:rPr lang="tr-TR" b="1" dirty="0" smtClean="0"/>
              <a:t>, duyarlılıkları </a:t>
            </a:r>
            <a:r>
              <a:rPr lang="tr-TR" b="1" dirty="0"/>
              <a:t>ve güçlüklerinin eğitimsel durumları algılamasında en önemli araç olduğunun farkına varması.</a:t>
            </a:r>
          </a:p>
          <a:p>
            <a:pPr algn="just"/>
            <a:r>
              <a:rPr lang="tr-TR" b="1" u="sng" dirty="0">
                <a:solidFill>
                  <a:srgbClr val="C00000"/>
                </a:solidFill>
              </a:rPr>
              <a:t>Sanatsal yaklaşım,</a:t>
            </a:r>
            <a:r>
              <a:rPr lang="tr-TR" b="1" dirty="0"/>
              <a:t> uzun bir döneme yayılmış tekrarlı sınıf gözlemleri yapılmasını gerektirir. Tekrar eden gözlemler öğretmen ve denetici arasında açık bir iletişimin gelişmesine fırsat sağlayarak, karşılıklı anlayış ve güven yaratır.</a:t>
            </a:r>
            <a:endParaRPr lang="tr-TR" b="1" dirty="0" smtClean="0"/>
          </a:p>
          <a:p>
            <a:pPr algn="just"/>
            <a:endParaRPr lang="tr-T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o\Desktop\sunum\eisneris.jpg"/>
          <p:cNvPicPr>
            <a:picLocks noChangeAspect="1" noChangeArrowheads="1"/>
          </p:cNvPicPr>
          <p:nvPr/>
        </p:nvPicPr>
        <p:blipFill>
          <a:blip r:embed="rId2" cstate="print"/>
          <a:srcRect/>
          <a:stretch>
            <a:fillRect/>
          </a:stretch>
        </p:blipFill>
        <p:spPr bwMode="auto">
          <a:xfrm>
            <a:off x="6876256" y="2060848"/>
            <a:ext cx="1728192" cy="2232248"/>
          </a:xfrm>
          <a:prstGeom prst="rect">
            <a:avLst/>
          </a:prstGeom>
          <a:noFill/>
        </p:spPr>
      </p:pic>
      <p:sp>
        <p:nvSpPr>
          <p:cNvPr id="6" name="2 Alt Başlık"/>
          <p:cNvSpPr txBox="1">
            <a:spLocks/>
          </p:cNvSpPr>
          <p:nvPr/>
        </p:nvSpPr>
        <p:spPr>
          <a:xfrm>
            <a:off x="539552" y="1412776"/>
            <a:ext cx="6120680" cy="4032448"/>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1. Deneticiler gözledikleri durumun önemli yanlarını kavrama ve görme yeteneğine sahip olmalıdırlar. Yani sınıf yaşamının </a:t>
            </a:r>
            <a:r>
              <a:rPr lang="tr-TR" b="1" dirty="0" smtClean="0">
                <a:solidFill>
                  <a:srgbClr val="C00000"/>
                </a:solidFill>
                <a:effectLst>
                  <a:outerShdw blurRad="38100" dist="38100" dir="2700000" algn="tl">
                    <a:srgbClr val="000000">
                      <a:alpha val="43137"/>
                    </a:srgbClr>
                  </a:outerShdw>
                </a:effectLst>
              </a:rPr>
              <a:t>“uzmanı” </a:t>
            </a:r>
            <a:r>
              <a:rPr lang="tr-TR" b="1" dirty="0" smtClean="0"/>
              <a:t>olmalıdırlar.</a:t>
            </a:r>
          </a:p>
          <a:p>
            <a:pPr algn="just"/>
            <a:endParaRPr lang="tr-TR" b="1" dirty="0" smtClean="0"/>
          </a:p>
          <a:p>
            <a:pPr algn="just"/>
            <a:r>
              <a:rPr lang="tr-TR" b="1" dirty="0" smtClean="0"/>
              <a:t>2. Deneticiler gördüklerini tanımlayabilmeli, deneyimlerin özünü yakalayabilmeli ve etkileyici bir dille ifade edebilme yeteneğine sahip olmalıdırlar.</a:t>
            </a:r>
          </a:p>
          <a:p>
            <a:pPr algn="just"/>
            <a:endParaRPr lang="tr-TR" b="1" dirty="0" smtClean="0"/>
          </a:p>
          <a:p>
            <a:pPr algn="just"/>
            <a:r>
              <a:rPr lang="tr-TR" b="1" dirty="0" smtClean="0"/>
              <a:t>3. Deneticiler belli bir sınıfın dinamiklerini açıklayabilecek uygun kavram, model ve kuramlara başvurarak yorum yapabilmelidirler.</a:t>
            </a:r>
          </a:p>
          <a:p>
            <a:pPr algn="just"/>
            <a:endParaRPr lang="tr-TR" b="1" dirty="0" smtClean="0"/>
          </a:p>
          <a:p>
            <a:pPr algn="just"/>
            <a:r>
              <a:rPr lang="tr-TR" b="1" dirty="0" smtClean="0"/>
              <a:t>4. Modelin son aşamasında görülen yorumlananların değerlendirilmesi ve gözden geçirilmesi gerekir.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2 Alt Başlık"/>
          <p:cNvSpPr txBox="1">
            <a:spLocks/>
          </p:cNvSpPr>
          <p:nvPr/>
        </p:nvSpPr>
        <p:spPr>
          <a:xfrm>
            <a:off x="467544" y="404664"/>
            <a:ext cx="8136904" cy="50405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spcBef>
                <a:spcPct val="20000"/>
              </a:spcBef>
              <a:defRPr/>
            </a:pPr>
            <a:r>
              <a:rPr lang="tr-TR" sz="2000" b="1" dirty="0" smtClean="0"/>
              <a:t>Eisner’ın </a:t>
            </a:r>
            <a:r>
              <a:rPr lang="tr-TR" sz="2000" b="1" dirty="0" smtClean="0">
                <a:solidFill>
                  <a:srgbClr val="FF0000"/>
                </a:solidFill>
              </a:rPr>
              <a:t>Sanatsal denetim yaklaşımı </a:t>
            </a:r>
            <a:r>
              <a:rPr lang="tr-TR" sz="2000" b="1" u="sng" dirty="0" smtClean="0"/>
              <a:t>dört temel unsurdan oluşur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Alt Başlık"/>
          <p:cNvSpPr txBox="1">
            <a:spLocks/>
          </p:cNvSpPr>
          <p:nvPr/>
        </p:nvSpPr>
        <p:spPr>
          <a:xfrm>
            <a:off x="539552" y="1844824"/>
            <a:ext cx="7776864" cy="2448272"/>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Öğretmen davranışlarının varlığı ya da yokluğu bir dersin niteliği üzerin </a:t>
            </a:r>
            <a:r>
              <a:rPr lang="tr-TR" b="1" dirty="0" smtClean="0"/>
              <a:t>de bazen  </a:t>
            </a:r>
            <a:r>
              <a:rPr lang="tr-TR" b="1" dirty="0" smtClean="0"/>
              <a:t>etkili </a:t>
            </a:r>
            <a:r>
              <a:rPr lang="tr-TR" b="1" dirty="0" smtClean="0"/>
              <a:t>olmayabilir.</a:t>
            </a:r>
            <a:r>
              <a:rPr lang="tr-TR" b="1" dirty="0" smtClean="0"/>
              <a:t> </a:t>
            </a:r>
            <a:r>
              <a:rPr lang="tr-TR" b="1" dirty="0" smtClean="0"/>
              <a:t>Çünkü </a:t>
            </a:r>
            <a:r>
              <a:rPr lang="tr-TR" b="1" dirty="0" smtClean="0"/>
              <a:t>muhteşem bir ders anlatımı,öğretmen öğrencilerle grup çalışmaların da başarısız oldu diye olumsuz olarak </a:t>
            </a:r>
            <a:r>
              <a:rPr lang="tr-TR" b="1" u="sng" dirty="0" smtClean="0"/>
              <a:t>değerlendirilmemelidir.</a:t>
            </a:r>
          </a:p>
          <a:p>
            <a:pPr algn="just"/>
            <a:endParaRPr lang="tr-TR" b="1" dirty="0" smtClean="0"/>
          </a:p>
          <a:p>
            <a:pPr algn="just"/>
            <a:r>
              <a:rPr lang="tr-TR" b="1" dirty="0" smtClean="0"/>
              <a:t>* İyi öğretim her şeyin iyi olması anlamına gelmez.Öğretmenin sınıf içindeki performansı bazı açılardan olağanüstü olabilir ancak bazı açılardan yetersiz kalabilir. Eisner öğretmenin güçlü yanlarını vurgulanmasının, gelişmeye açık yönlerine odaklanmaktan daha iyi olduğunu ileri sürmektedir.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2 Alt Başlık"/>
          <p:cNvSpPr txBox="1">
            <a:spLocks/>
          </p:cNvSpPr>
          <p:nvPr/>
        </p:nvSpPr>
        <p:spPr>
          <a:xfrm>
            <a:off x="467544" y="404664"/>
            <a:ext cx="8136904" cy="50405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spcBef>
                <a:spcPct val="20000"/>
              </a:spcBef>
              <a:defRPr/>
            </a:pPr>
            <a:r>
              <a:rPr lang="tr-TR" sz="2000" b="1" dirty="0" smtClean="0"/>
              <a:t>Eisner </a:t>
            </a:r>
            <a:r>
              <a:rPr lang="tr-TR" sz="2000" b="1" dirty="0" smtClean="0">
                <a:solidFill>
                  <a:srgbClr val="C00000"/>
                </a:solidFill>
              </a:rPr>
              <a:t>“bilimsel denetimin hataları”</a:t>
            </a:r>
            <a:r>
              <a:rPr lang="tr-TR" sz="2000" b="1" dirty="0" smtClean="0"/>
              <a:t>nı aşağıdaki gibi ortaya koymuştur.</a:t>
            </a:r>
          </a:p>
          <a:p>
            <a:pPr algn="ctr">
              <a:spcBef>
                <a:spcPct val="20000"/>
              </a:spcBef>
              <a:defRPr/>
            </a:pPr>
            <a:r>
              <a:rPr lang="tr-TR" sz="2000" b="1" dirty="0" smtClean="0"/>
              <a:t> </a:t>
            </a:r>
            <a:endParaRPr lang="tr-TR" sz="2000" b="1"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Alt Başlık"/>
          <p:cNvSpPr txBox="1">
            <a:spLocks/>
          </p:cNvSpPr>
          <p:nvPr/>
        </p:nvSpPr>
        <p:spPr>
          <a:xfrm>
            <a:off x="539552" y="1340768"/>
            <a:ext cx="7920880" cy="3816424"/>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Autofit/>
          </a:bodyPr>
          <a:lstStyle/>
          <a:p>
            <a:pPr algn="just"/>
            <a:r>
              <a:rPr lang="tr-TR" b="1" dirty="0" smtClean="0"/>
              <a:t>* Yanlızca davranışlar üzerin de odaklanmak bu davranışların öğretmen ve öğrenciler için ne anlam ifade ettiği gibi daha önemli bir sorunun gözden kaçmasına yol açar. Örn: yalnızca öğretmenin bir derste sorması gereken soruların sayısını kaydeden bir denetici,soruların öğrenciler için ne anlam ifade ettiğini gözden kaçıracaktır.</a:t>
            </a:r>
          </a:p>
          <a:p>
            <a:pPr algn="just"/>
            <a:endParaRPr lang="tr-TR" b="1" dirty="0" smtClean="0"/>
          </a:p>
          <a:p>
            <a:pPr algn="just"/>
            <a:r>
              <a:rPr lang="tr-TR" b="1" dirty="0" smtClean="0"/>
              <a:t>* Öğretim teknikleri belli bir durum da etkili olurken başka koşullarda etkili olmayabilir. </a:t>
            </a:r>
            <a:r>
              <a:rPr lang="tr-TR" b="1" dirty="0" smtClean="0"/>
              <a:t>Örn: Matematik </a:t>
            </a:r>
            <a:r>
              <a:rPr lang="tr-TR" b="1" dirty="0" smtClean="0"/>
              <a:t>dersindeki stratejiler, fizik dersinde etkili olmayabilir.</a:t>
            </a:r>
          </a:p>
          <a:p>
            <a:pPr algn="just"/>
            <a:endParaRPr lang="tr-TR" b="1" dirty="0" smtClean="0"/>
          </a:p>
          <a:p>
            <a:pPr algn="just"/>
            <a:r>
              <a:rPr lang="tr-TR" b="1" dirty="0" smtClean="0"/>
              <a:t>* Gözlemciler arasında geçerlilik ve aynı görüşte olma kaygısı bir dersin önemli özelliklerinin ihmal edilmesine yol açabilir. Eğitim ilgi ve mesleki deneyimleri açısından farklı deneticiler gözlem sırasında farklı ayrıntıları yakalayabilirler ve sınıf dinamiklerini anlayabilirler.</a:t>
            </a:r>
          </a:p>
          <a:p>
            <a:pPr algn="just"/>
            <a:endParaRPr lang="tr-TR" b="1" dirty="0"/>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tr-TR"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2 Alt Başlık"/>
          <p:cNvSpPr txBox="1">
            <a:spLocks/>
          </p:cNvSpPr>
          <p:nvPr/>
        </p:nvSpPr>
        <p:spPr>
          <a:xfrm>
            <a:off x="467544" y="404664"/>
            <a:ext cx="8136904" cy="50405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algn="ctr">
              <a:spcBef>
                <a:spcPct val="20000"/>
              </a:spcBef>
              <a:defRPr/>
            </a:pPr>
            <a:r>
              <a:rPr lang="tr-TR" sz="2000" b="1" dirty="0" smtClean="0"/>
              <a:t>Eisner </a:t>
            </a:r>
            <a:r>
              <a:rPr lang="tr-TR" sz="2000" b="1" dirty="0" smtClean="0">
                <a:solidFill>
                  <a:srgbClr val="C00000"/>
                </a:solidFill>
              </a:rPr>
              <a:t>“bilimsel denetimin hataları”</a:t>
            </a:r>
            <a:r>
              <a:rPr lang="tr-TR" sz="2000" b="1" dirty="0" smtClean="0"/>
              <a:t>nı aşağıdaki gibi ortaya koymuştur.</a:t>
            </a:r>
          </a:p>
          <a:p>
            <a:pPr algn="ctr">
              <a:spcBef>
                <a:spcPct val="20000"/>
              </a:spcBef>
              <a:defRPr/>
            </a:pPr>
            <a:r>
              <a:rPr lang="tr-TR" sz="2000" b="1" dirty="0" smtClean="0"/>
              <a:t> </a:t>
            </a:r>
            <a:endParaRPr lang="tr-TR" sz="2000" b="1"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1933</Words>
  <Application>Microsoft Office PowerPoint</Application>
  <PresentationFormat>Ekran Gösterisi (4:3)</PresentationFormat>
  <Paragraphs>173</Paragraphs>
  <Slides>24</Slides>
  <Notes>0</Notes>
  <HiddenSlides>0</HiddenSlides>
  <MMClips>0</MMClips>
  <ScaleCrop>false</ScaleCrop>
  <HeadingPairs>
    <vt:vector size="4" baseType="variant">
      <vt:variant>
        <vt:lpstr>Tema</vt:lpstr>
      </vt:variant>
      <vt:variant>
        <vt:i4>1</vt:i4>
      </vt:variant>
      <vt:variant>
        <vt:lpstr>Slayt Başlıkları</vt:lpstr>
      </vt:variant>
      <vt:variant>
        <vt:i4>24</vt:i4>
      </vt:variant>
    </vt:vector>
  </HeadingPairs>
  <TitlesOfParts>
    <vt:vector size="25" baseType="lpstr">
      <vt:lpstr>Ofis Teması</vt:lpstr>
      <vt:lpstr>ÖĞRENCİNİN ADI   : Hilal ÖĞRENCİNİN SOYADI  : GÜRCOSKUN ÖĞRENCİ NUMARASI  : 105226034 YAPILACAK SUNUMUN KONUSU : SANATSAL DENETİM </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ÖĞRENCİNİN ADI   : Hilal ÖĞRENCİNİN SOYADI  : GÜRCOSKUN ÖĞRENCİ NUMARASI  : 105226034 YAPALACAK SUNUMUN KONUSU : SANATSAL DENETİM</dc:title>
  <dc:creator>Leo</dc:creator>
  <cp:lastModifiedBy>hilal</cp:lastModifiedBy>
  <cp:revision>61</cp:revision>
  <dcterms:created xsi:type="dcterms:W3CDTF">2010-10-17T16:10:52Z</dcterms:created>
  <dcterms:modified xsi:type="dcterms:W3CDTF">2010-10-24T07:47:39Z</dcterms:modified>
</cp:coreProperties>
</file>